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58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5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22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333" r:id="rId6"/>
    <p:sldId id="334" r:id="rId7"/>
    <p:sldId id="261" r:id="rId8"/>
    <p:sldId id="262" r:id="rId9"/>
    <p:sldId id="263" r:id="rId10"/>
    <p:sldId id="335" r:id="rId11"/>
    <p:sldId id="336" r:id="rId12"/>
    <p:sldId id="33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63" r:id="rId36"/>
    <p:sldId id="289" r:id="rId37"/>
    <p:sldId id="362" r:id="rId38"/>
    <p:sldId id="290" r:id="rId39"/>
    <p:sldId id="291" r:id="rId40"/>
    <p:sldId id="292" r:id="rId41"/>
    <p:sldId id="360" r:id="rId42"/>
    <p:sldId id="293" r:id="rId43"/>
    <p:sldId id="295" r:id="rId44"/>
    <p:sldId id="296" r:id="rId45"/>
    <p:sldId id="297" r:id="rId46"/>
    <p:sldId id="298" r:id="rId47"/>
    <p:sldId id="299" r:id="rId48"/>
    <p:sldId id="349" r:id="rId49"/>
    <p:sldId id="300" r:id="rId50"/>
    <p:sldId id="348" r:id="rId51"/>
    <p:sldId id="347" r:id="rId52"/>
    <p:sldId id="301" r:id="rId53"/>
    <p:sldId id="303" r:id="rId54"/>
    <p:sldId id="304" r:id="rId55"/>
    <p:sldId id="340" r:id="rId56"/>
    <p:sldId id="341" r:id="rId57"/>
    <p:sldId id="342" r:id="rId58"/>
    <p:sldId id="343" r:id="rId59"/>
    <p:sldId id="344" r:id="rId60"/>
    <p:sldId id="345" r:id="rId61"/>
    <p:sldId id="356" r:id="rId62"/>
    <p:sldId id="357" r:id="rId63"/>
    <p:sldId id="358" r:id="rId64"/>
    <p:sldId id="359" r:id="rId65"/>
    <p:sldId id="305" r:id="rId66"/>
    <p:sldId id="306" r:id="rId67"/>
    <p:sldId id="307" r:id="rId68"/>
    <p:sldId id="308" r:id="rId69"/>
    <p:sldId id="309" r:id="rId70"/>
    <p:sldId id="310" r:id="rId71"/>
    <p:sldId id="350" r:id="rId72"/>
    <p:sldId id="351" r:id="rId73"/>
    <p:sldId id="352" r:id="rId74"/>
    <p:sldId id="353" r:id="rId75"/>
    <p:sldId id="354" r:id="rId76"/>
    <p:sldId id="312" r:id="rId77"/>
    <p:sldId id="313" r:id="rId78"/>
    <p:sldId id="314" r:id="rId79"/>
    <p:sldId id="315" r:id="rId80"/>
    <p:sldId id="316" r:id="rId81"/>
    <p:sldId id="317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9288" autoAdjust="0"/>
  </p:normalViewPr>
  <p:slideViewPr>
    <p:cSldViewPr>
      <p:cViewPr>
        <p:scale>
          <a:sx n="75" d="100"/>
          <a:sy n="75" d="100"/>
        </p:scale>
        <p:origin x="-1002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ustomXml" Target="../customXml/item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27-Jan-22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27-Jan-22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27-Jan-22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27-Jan-22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27-Jan-22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96029" y="374650"/>
            <a:ext cx="15519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0469" y="1513557"/>
            <a:ext cx="7115809" cy="292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27-Jan-22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://tidy.sourceforge.n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ir.dcs.gla.ac.uk/resources/linguistic_utils/stop_word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nowball.tartarus.org/" TargetMode="External"/><Relationship Id="rId2" Type="http://schemas.openxmlformats.org/officeDocument/2006/relationships/hyperlink" Target="http://www.tartarus.org/~martin/PorterStemme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cs.indiana.edu/research/colloquia.asp" TargetMode="External"/><Relationship Id="rId2" Type="http://schemas.openxmlformats.org/officeDocument/2006/relationships/hyperlink" Target="http://www.census.gov/cgi-bin/gazette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mdb.com/name/nm0578801/" TargetMode="External"/><Relationship Id="rId5" Type="http://schemas.openxmlformats.org/officeDocument/2006/relationships/hyperlink" Target="http://www.imdb.com/Name?Menczer,%2BErico" TargetMode="External"/><Relationship Id="rId4" Type="http://schemas.openxmlformats.org/officeDocument/2006/relationships/hyperlink" Target="http://www.amazon.com/exec/obidos/subst/home/home.html/002-8332429-649045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n.com/linkto/intl.html" TargetMode="External"/><Relationship Id="rId2" Type="http://schemas.openxmlformats.org/officeDocument/2006/relationships/hyperlink" Target="http://www.cn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nn.com/U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N.COM/TECH/" TargetMode="External"/><Relationship Id="rId2" Type="http://schemas.openxmlformats.org/officeDocument/2006/relationships/hyperlink" Target="http://www.cnn.com/TEC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nn.com/TECH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robots.txt" TargetMode="External"/><Relationship Id="rId2" Type="http://schemas.openxmlformats.org/officeDocument/2006/relationships/hyperlink" Target="http://www.indiana.edu/robots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botstxt.org/wc/exclusion.html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/" TargetMode="External"/><Relationship Id="rId2" Type="http://schemas.openxmlformats.org/officeDocument/2006/relationships/hyperlink" Target="http://www.apple.com/robots.txt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hyperlink" Target="http://www.microsoft.com/robots.txt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" TargetMode="External"/><Relationship Id="rId2" Type="http://schemas.openxmlformats.org/officeDocument/2006/relationships/hyperlink" Target="http://www.springer.com/robots.tx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wr.cl/projects/WIRE/" TargetMode="External"/><Relationship Id="rId3" Type="http://schemas.openxmlformats.org/officeDocument/2006/relationships/hyperlink" Target="http://www.oreilly.com/catalog/perllwp/" TargetMode="External"/><Relationship Id="rId7" Type="http://schemas.openxmlformats.org/officeDocument/2006/relationships/hyperlink" Target="http://crawler.archive.org/" TargetMode="External"/><Relationship Id="rId2" Type="http://schemas.openxmlformats.org/officeDocument/2006/relationships/hyperlink" Target="http://www.w3c.org/Libra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karta.apache.org/lucene/" TargetMode="External"/><Relationship Id="rId11" Type="http://schemas.openxmlformats.org/officeDocument/2006/relationships/hyperlink" Target="http://informatics.indiana.edu/fil/IS/Framework/" TargetMode="External"/><Relationship Id="rId5" Type="http://schemas.openxmlformats.org/officeDocument/2006/relationships/hyperlink" Target="http://www.nutch.org/" TargetMode="External"/><Relationship Id="rId10" Type="http://schemas.openxmlformats.org/officeDocument/2006/relationships/hyperlink" Target="http://informatics.indiana.edu/fil/IS/JavaCrawlers/" TargetMode="External"/><Relationship Id="rId4" Type="http://schemas.openxmlformats.org/officeDocument/2006/relationships/hyperlink" Target="http://search.cpan.org/~gaas/libwww-perl-5.804/" TargetMode="External"/><Relationship Id="rId9" Type="http://schemas.openxmlformats.org/officeDocument/2006/relationships/hyperlink" Target="http://ir.dcs.gla.ac.uk/terri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838200"/>
            <a:ext cx="8077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 smtClean="0"/>
              <a:t>MODULE 2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spc="-110" dirty="0" smtClean="0"/>
              <a:t>Web</a:t>
            </a:r>
            <a:r>
              <a:rPr spc="-170" dirty="0" smtClean="0"/>
              <a:t> </a:t>
            </a:r>
            <a:r>
              <a:rPr dirty="0"/>
              <a:t>Crawling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5410200" cy="38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19600"/>
            <a:ext cx="5833088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bject 2"/>
          <p:cNvSpPr/>
          <p:nvPr/>
        </p:nvSpPr>
        <p:spPr>
          <a:xfrm>
            <a:off x="5105400" y="152400"/>
            <a:ext cx="4038600" cy="556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16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52400"/>
            <a:ext cx="9176084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25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59389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98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8379" y="336550"/>
            <a:ext cx="4591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Implementation</a:t>
            </a:r>
            <a:r>
              <a:rPr spc="-5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669" y="116712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569" y="1146809"/>
            <a:ext cx="460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Don’t </a:t>
            </a:r>
            <a:r>
              <a:rPr sz="2400" dirty="0">
                <a:latin typeface="Times New Roman"/>
                <a:cs typeface="Times New Roman"/>
              </a:rPr>
              <a:t>want to fetch </a:t>
            </a:r>
            <a:r>
              <a:rPr sz="2400" spc="-5" dirty="0">
                <a:latin typeface="Times New Roman"/>
                <a:cs typeface="Times New Roman"/>
              </a:rPr>
              <a:t>same </a:t>
            </a:r>
            <a:r>
              <a:rPr sz="2400" dirty="0">
                <a:latin typeface="Times New Roman"/>
                <a:cs typeface="Times New Roman"/>
              </a:rPr>
              <a:t>page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twice!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1869" y="1530349"/>
            <a:ext cx="137795" cy="6680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7619" y="1512569"/>
            <a:ext cx="4337050" cy="66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4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Keep lookup </a:t>
            </a:r>
            <a:r>
              <a:rPr sz="2000" spc="-5" dirty="0">
                <a:latin typeface="Times New Roman"/>
                <a:cs typeface="Times New Roman"/>
              </a:rPr>
              <a:t>table </a:t>
            </a:r>
            <a:r>
              <a:rPr sz="2000" dirty="0">
                <a:latin typeface="Times New Roman"/>
                <a:cs typeface="Times New Roman"/>
              </a:rPr>
              <a:t>(hash) of </a:t>
            </a:r>
            <a:r>
              <a:rPr sz="2000" spc="-5" dirty="0">
                <a:latin typeface="Times New Roman"/>
                <a:cs typeface="Times New Roman"/>
              </a:rPr>
              <a:t>visited </a:t>
            </a:r>
            <a:r>
              <a:rPr sz="2000" dirty="0">
                <a:latin typeface="Times New Roman"/>
                <a:cs typeface="Times New Roman"/>
              </a:rPr>
              <a:t>pages  </a:t>
            </a:r>
            <a:r>
              <a:rPr sz="2000" spc="5" dirty="0">
                <a:latin typeface="Times New Roman"/>
                <a:cs typeface="Times New Roman"/>
              </a:rPr>
              <a:t>What </a:t>
            </a:r>
            <a:r>
              <a:rPr sz="2000" spc="-5" dirty="0">
                <a:latin typeface="Times New Roman"/>
                <a:cs typeface="Times New Roman"/>
              </a:rPr>
              <a:t>if </a:t>
            </a:r>
            <a:r>
              <a:rPr sz="2000" spc="5" dirty="0">
                <a:latin typeface="Times New Roman"/>
                <a:cs typeface="Times New Roman"/>
              </a:rPr>
              <a:t>not </a:t>
            </a:r>
            <a:r>
              <a:rPr sz="2000" spc="-5" dirty="0">
                <a:latin typeface="Times New Roman"/>
                <a:cs typeface="Times New Roman"/>
              </a:rPr>
              <a:t>visited </a:t>
            </a:r>
            <a:r>
              <a:rPr sz="2000" spc="5" dirty="0">
                <a:latin typeface="Times New Roman"/>
                <a:cs typeface="Times New Roman"/>
              </a:rPr>
              <a:t>but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frontier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already?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669" y="2194559"/>
            <a:ext cx="143510" cy="109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569" y="2154428"/>
            <a:ext cx="4358640" cy="7327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400" spc="-5" dirty="0">
                <a:latin typeface="Times New Roman"/>
                <a:cs typeface="Times New Roman"/>
              </a:rPr>
              <a:t>The </a:t>
            </a:r>
            <a:r>
              <a:rPr sz="2400" dirty="0">
                <a:latin typeface="Times New Roman"/>
                <a:cs typeface="Times New Roman"/>
              </a:rPr>
              <a:t>frontier </a:t>
            </a:r>
            <a:r>
              <a:rPr sz="2400" spc="-5" dirty="0">
                <a:latin typeface="Times New Roman"/>
                <a:cs typeface="Times New Roman"/>
              </a:rPr>
              <a:t>grows </a:t>
            </a:r>
            <a:r>
              <a:rPr sz="2400" dirty="0">
                <a:latin typeface="Times New Roman"/>
                <a:cs typeface="Times New Roman"/>
              </a:rPr>
              <a:t>very fast!</a:t>
            </a:r>
            <a:endParaRPr sz="24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130"/>
              </a:spcBef>
              <a:tabLst>
                <a:tab pos="412115" algn="l"/>
              </a:tabLst>
            </a:pPr>
            <a:r>
              <a:rPr sz="3000" baseline="-4166" dirty="0">
                <a:latin typeface="Comic Sans MS"/>
                <a:cs typeface="Comic Sans MS"/>
              </a:rPr>
              <a:t>–	</a:t>
            </a:r>
            <a:r>
              <a:rPr sz="2000" spc="-5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need </a:t>
            </a:r>
            <a:r>
              <a:rPr sz="2000" spc="-5" dirty="0">
                <a:latin typeface="Times New Roman"/>
                <a:cs typeface="Times New Roman"/>
              </a:rPr>
              <a:t>to prioritize </a:t>
            </a:r>
            <a:r>
              <a:rPr sz="200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large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crawls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7569" y="2879090"/>
            <a:ext cx="2915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Fetcher </a:t>
            </a:r>
            <a:r>
              <a:rPr sz="2400" spc="-10" dirty="0">
                <a:latin typeface="Times New Roman"/>
                <a:cs typeface="Times New Roman"/>
              </a:rPr>
              <a:t>must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robust!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1869" y="3262630"/>
            <a:ext cx="137795" cy="6680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7619" y="3247389"/>
            <a:ext cx="301498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2000" spc="5" dirty="0">
                <a:latin typeface="Times New Roman"/>
                <a:cs typeface="Times New Roman"/>
              </a:rPr>
              <a:t>Don’t </a:t>
            </a:r>
            <a:r>
              <a:rPr sz="2000" dirty="0">
                <a:latin typeface="Times New Roman"/>
                <a:cs typeface="Times New Roman"/>
              </a:rPr>
              <a:t>crash </a:t>
            </a:r>
            <a:r>
              <a:rPr sz="2000" spc="-5" dirty="0">
                <a:latin typeface="Times New Roman"/>
                <a:cs typeface="Times New Roman"/>
              </a:rPr>
              <a:t>if </a:t>
            </a:r>
            <a:r>
              <a:rPr sz="2000" dirty="0">
                <a:latin typeface="Times New Roman"/>
                <a:cs typeface="Times New Roman"/>
              </a:rPr>
              <a:t>download </a:t>
            </a:r>
            <a:r>
              <a:rPr sz="2000" spc="-5" dirty="0">
                <a:latin typeface="Times New Roman"/>
                <a:cs typeface="Times New Roman"/>
              </a:rPr>
              <a:t>fails  Timeout mechanism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669" y="3926840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7569" y="3906520"/>
            <a:ext cx="5160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Determine file </a:t>
            </a:r>
            <a:r>
              <a:rPr sz="2400" dirty="0">
                <a:latin typeface="Times New Roman"/>
                <a:cs typeface="Times New Roman"/>
              </a:rPr>
              <a:t>type to skip unwanted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files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1869" y="4290060"/>
            <a:ext cx="137795" cy="6680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7619" y="4272279"/>
            <a:ext cx="6855459" cy="9258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spc="-5" dirty="0">
                <a:latin typeface="Times New Roman"/>
                <a:cs typeface="Times New Roman"/>
              </a:rPr>
              <a:t>Can try </a:t>
            </a:r>
            <a:r>
              <a:rPr sz="2000" dirty="0">
                <a:latin typeface="Times New Roman"/>
                <a:cs typeface="Times New Roman"/>
              </a:rPr>
              <a:t>using extensions, </a:t>
            </a:r>
            <a:r>
              <a:rPr sz="2000" spc="5" dirty="0">
                <a:latin typeface="Times New Roman"/>
                <a:cs typeface="Times New Roman"/>
              </a:rPr>
              <a:t>but not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reliable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030"/>
              </a:lnSpc>
              <a:spcBef>
                <a:spcPts val="505"/>
              </a:spcBef>
            </a:pP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dirty="0">
                <a:latin typeface="Times New Roman"/>
                <a:cs typeface="Times New Roman"/>
              </a:rPr>
              <a:t>issue ‘HEAD’ HTTP </a:t>
            </a:r>
            <a:r>
              <a:rPr sz="2000" spc="-5" dirty="0">
                <a:latin typeface="Times New Roman"/>
                <a:cs typeface="Times New Roman"/>
              </a:rPr>
              <a:t>commands </a:t>
            </a:r>
            <a:r>
              <a:rPr sz="2000" dirty="0">
                <a:latin typeface="Times New Roman"/>
                <a:cs typeface="Times New Roman"/>
              </a:rPr>
              <a:t>to get Content-Type </a:t>
            </a:r>
            <a:r>
              <a:rPr sz="2000" spc="-5" dirty="0">
                <a:latin typeface="Times New Roman"/>
                <a:cs typeface="Times New Roman"/>
              </a:rPr>
              <a:t>(MIME)  </a:t>
            </a:r>
            <a:r>
              <a:rPr sz="2000" dirty="0">
                <a:latin typeface="Times New Roman"/>
                <a:cs typeface="Times New Roman"/>
              </a:rPr>
              <a:t>headers, but overhead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extra Internet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requests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527050"/>
            <a:ext cx="579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implementation</a:t>
            </a:r>
            <a:r>
              <a:rPr spc="-6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690370"/>
            <a:ext cx="7428230" cy="353949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09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009900"/>
                </a:solidFill>
                <a:latin typeface="Times New Roman"/>
                <a:cs typeface="Times New Roman"/>
              </a:rPr>
              <a:t>Fetching</a:t>
            </a:r>
            <a:endParaRPr sz="32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409"/>
              </a:spcBef>
              <a:buFont typeface="Comic Sans MS"/>
              <a:buChar char="–"/>
              <a:tabLst>
                <a:tab pos="755650" algn="l"/>
              </a:tabLst>
            </a:pPr>
            <a:r>
              <a:rPr sz="3200" dirty="0">
                <a:latin typeface="Times New Roman"/>
                <a:cs typeface="Times New Roman"/>
              </a:rPr>
              <a:t>Get only the </a:t>
            </a:r>
            <a:r>
              <a:rPr sz="3200" spc="-5" dirty="0">
                <a:latin typeface="Times New Roman"/>
                <a:cs typeface="Times New Roman"/>
              </a:rPr>
              <a:t>first </a:t>
            </a:r>
            <a:r>
              <a:rPr sz="3200" dirty="0">
                <a:latin typeface="Times New Roman"/>
                <a:cs typeface="Times New Roman"/>
              </a:rPr>
              <a:t>10-100 KB per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page</a:t>
            </a:r>
            <a:endParaRPr sz="32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ts val="3550"/>
              </a:lnSpc>
              <a:spcBef>
                <a:spcPts val="770"/>
              </a:spcBef>
              <a:buFont typeface="Comic Sans MS"/>
              <a:buChar char="–"/>
              <a:tabLst>
                <a:tab pos="755650" algn="l"/>
              </a:tabLst>
            </a:pPr>
            <a:r>
              <a:rPr sz="3200" dirty="0">
                <a:latin typeface="Times New Roman"/>
                <a:cs typeface="Times New Roman"/>
              </a:rPr>
              <a:t>Take </a:t>
            </a:r>
            <a:r>
              <a:rPr sz="3200" spc="5" dirty="0">
                <a:latin typeface="Times New Roman"/>
                <a:cs typeface="Times New Roman"/>
              </a:rPr>
              <a:t>care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detect and break redirection  loops</a:t>
            </a:r>
            <a:endParaRPr sz="3200">
              <a:latin typeface="Times New Roman"/>
              <a:cs typeface="Times New Roman"/>
            </a:endParaRPr>
          </a:p>
          <a:p>
            <a:pPr marL="755015" marR="692785" lvl="1" indent="-285750">
              <a:lnSpc>
                <a:spcPct val="92600"/>
              </a:lnSpc>
              <a:spcBef>
                <a:spcPts val="635"/>
              </a:spcBef>
              <a:buFont typeface="Comic Sans MS"/>
              <a:buChar char="–"/>
              <a:tabLst>
                <a:tab pos="755650" algn="l"/>
              </a:tabLst>
            </a:pPr>
            <a:r>
              <a:rPr sz="3200" spc="-5" dirty="0">
                <a:latin typeface="Times New Roman"/>
                <a:cs typeface="Times New Roman"/>
              </a:rPr>
              <a:t>Soft </a:t>
            </a:r>
            <a:r>
              <a:rPr sz="3200" dirty="0">
                <a:latin typeface="Times New Roman"/>
                <a:cs typeface="Times New Roman"/>
              </a:rPr>
              <a:t>fail </a:t>
            </a:r>
            <a:r>
              <a:rPr sz="3200" spc="-5" dirty="0">
                <a:latin typeface="Times New Roman"/>
                <a:cs typeface="Times New Roman"/>
              </a:rPr>
              <a:t>for </a:t>
            </a:r>
            <a:r>
              <a:rPr sz="3200" dirty="0">
                <a:latin typeface="Times New Roman"/>
                <a:cs typeface="Times New Roman"/>
              </a:rPr>
              <a:t>timeout, server not  responding, file not found, and other  errors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2319" y="182879"/>
            <a:ext cx="7581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More </a:t>
            </a:r>
            <a:r>
              <a:rPr dirty="0"/>
              <a:t>implementation issues:</a:t>
            </a:r>
            <a:r>
              <a:rPr spc="-80" dirty="0"/>
              <a:t> </a:t>
            </a:r>
            <a:r>
              <a:rPr dirty="0">
                <a:solidFill>
                  <a:srgbClr val="009900"/>
                </a:solidFill>
              </a:rPr>
              <a:t>Parsing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864870"/>
            <a:ext cx="123825" cy="3256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500" y="847090"/>
            <a:ext cx="4209415" cy="380237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621665">
              <a:lnSpc>
                <a:spcPts val="2030"/>
              </a:lnSpc>
              <a:spcBef>
                <a:spcPts val="475"/>
              </a:spcBef>
            </a:pPr>
            <a:r>
              <a:rPr sz="2000" dirty="0">
                <a:latin typeface="Times New Roman"/>
                <a:cs typeface="Times New Roman"/>
              </a:rPr>
              <a:t>HTML has the structure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DOM  (Document Object Model)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66FF"/>
                </a:solidFill>
                <a:latin typeface="Times New Roman"/>
                <a:cs typeface="Times New Roman"/>
              </a:rPr>
              <a:t>tree</a:t>
            </a:r>
            <a:endParaRPr sz="2000">
              <a:latin typeface="Times New Roman"/>
              <a:cs typeface="Times New Roman"/>
            </a:endParaRPr>
          </a:p>
          <a:p>
            <a:pPr marL="12700" marR="483870">
              <a:lnSpc>
                <a:spcPts val="2030"/>
              </a:lnSpc>
              <a:spcBef>
                <a:spcPts val="500"/>
              </a:spcBef>
            </a:pPr>
            <a:r>
              <a:rPr sz="2000" dirty="0">
                <a:latin typeface="Times New Roman"/>
                <a:cs typeface="Times New Roman"/>
              </a:rPr>
              <a:t>Unfortunately </a:t>
            </a:r>
            <a:r>
              <a:rPr sz="2000" spc="-5" dirty="0">
                <a:latin typeface="Times New Roman"/>
                <a:cs typeface="Times New Roman"/>
              </a:rPr>
              <a:t>actual </a:t>
            </a:r>
            <a:r>
              <a:rPr sz="2000" dirty="0">
                <a:latin typeface="Times New Roman"/>
                <a:cs typeface="Times New Roman"/>
              </a:rPr>
              <a:t>HTML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often  incorrect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strict syntactic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sense</a:t>
            </a:r>
            <a:endParaRPr sz="2000">
              <a:latin typeface="Times New Roman"/>
              <a:cs typeface="Times New Roman"/>
            </a:endParaRPr>
          </a:p>
          <a:p>
            <a:pPr marL="12700" marR="849630">
              <a:lnSpc>
                <a:spcPts val="2030"/>
              </a:lnSpc>
              <a:spcBef>
                <a:spcPts val="500"/>
              </a:spcBef>
            </a:pPr>
            <a:r>
              <a:rPr sz="2000" spc="-5" dirty="0">
                <a:latin typeface="Times New Roman"/>
                <a:cs typeface="Times New Roman"/>
              </a:rPr>
              <a:t>Crawlers, like </a:t>
            </a:r>
            <a:r>
              <a:rPr sz="2000" dirty="0">
                <a:latin typeface="Times New Roman"/>
                <a:cs typeface="Times New Roman"/>
              </a:rPr>
              <a:t>browsers, </a:t>
            </a:r>
            <a:r>
              <a:rPr sz="2000" spc="-5" dirty="0">
                <a:latin typeface="Times New Roman"/>
                <a:cs typeface="Times New Roman"/>
              </a:rPr>
              <a:t>must </a:t>
            </a:r>
            <a:r>
              <a:rPr sz="2000" spc="5" dirty="0">
                <a:latin typeface="Times New Roman"/>
                <a:cs typeface="Times New Roman"/>
              </a:rPr>
              <a:t>be  </a:t>
            </a:r>
            <a:r>
              <a:rPr sz="2000" dirty="0">
                <a:latin typeface="Times New Roman"/>
                <a:cs typeface="Times New Roman"/>
              </a:rPr>
              <a:t>robust/forgiving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5" dirty="0">
                <a:latin typeface="Times New Roman"/>
                <a:cs typeface="Times New Roman"/>
              </a:rPr>
              <a:t>Fortunately </a:t>
            </a:r>
            <a:r>
              <a:rPr sz="2000" dirty="0">
                <a:latin typeface="Times New Roman"/>
                <a:cs typeface="Times New Roman"/>
              </a:rPr>
              <a:t>there are tools that can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</a:t>
            </a:r>
            <a:endParaRPr sz="2000">
              <a:latin typeface="Times New Roman"/>
              <a:cs typeface="Times New Roman"/>
            </a:endParaRPr>
          </a:p>
          <a:p>
            <a:pPr marL="412750" indent="-285750">
              <a:lnSpc>
                <a:spcPct val="100000"/>
              </a:lnSpc>
              <a:spcBef>
                <a:spcPts val="110"/>
              </a:spcBef>
              <a:buFont typeface="Comic Sans MS"/>
              <a:buChar char="–"/>
              <a:tabLst>
                <a:tab pos="412115" algn="l"/>
                <a:tab pos="412750" algn="l"/>
              </a:tabLst>
            </a:pPr>
            <a:r>
              <a:rPr sz="1800" dirty="0">
                <a:latin typeface="Times New Roman"/>
                <a:cs typeface="Times New Roman"/>
              </a:rPr>
              <a:t>E.g. </a:t>
            </a: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tidy.sourceforge.net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030"/>
              </a:lnSpc>
              <a:spcBef>
                <a:spcPts val="525"/>
              </a:spcBef>
            </a:pPr>
            <a:r>
              <a:rPr sz="2000" dirty="0">
                <a:latin typeface="Times New Roman"/>
                <a:cs typeface="Times New Roman"/>
              </a:rPr>
              <a:t>Must pay </a:t>
            </a:r>
            <a:r>
              <a:rPr sz="2000" spc="-5" dirty="0">
                <a:latin typeface="Times New Roman"/>
                <a:cs typeface="Times New Roman"/>
              </a:rPr>
              <a:t>attention to </a:t>
            </a:r>
            <a:r>
              <a:rPr sz="2000" dirty="0">
                <a:latin typeface="Times New Roman"/>
                <a:cs typeface="Times New Roman"/>
              </a:rPr>
              <a:t>HTML </a:t>
            </a:r>
            <a:r>
              <a:rPr sz="2000" spc="-5" dirty="0">
                <a:latin typeface="Times New Roman"/>
                <a:cs typeface="Times New Roman"/>
              </a:rPr>
              <a:t>entities </a:t>
            </a:r>
            <a:r>
              <a:rPr sz="2000" dirty="0">
                <a:latin typeface="Times New Roman"/>
                <a:cs typeface="Times New Roman"/>
              </a:rPr>
              <a:t>and  unicode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text</a:t>
            </a:r>
            <a:endParaRPr sz="2000">
              <a:latin typeface="Times New Roman"/>
              <a:cs typeface="Times New Roman"/>
            </a:endParaRPr>
          </a:p>
          <a:p>
            <a:pPr marL="12700" marR="326390">
              <a:lnSpc>
                <a:spcPts val="2030"/>
              </a:lnSpc>
              <a:spcBef>
                <a:spcPts val="500"/>
              </a:spcBef>
            </a:pPr>
            <a:r>
              <a:rPr sz="2000" spc="5" dirty="0">
                <a:latin typeface="Times New Roman"/>
                <a:cs typeface="Times New Roman"/>
              </a:rPr>
              <a:t>What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5" dirty="0">
                <a:latin typeface="Times New Roman"/>
                <a:cs typeface="Times New Roman"/>
              </a:rPr>
              <a:t>do </a:t>
            </a:r>
            <a:r>
              <a:rPr sz="2000" spc="-5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a growing number of  other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formats?</a:t>
            </a:r>
            <a:endParaRPr sz="2000">
              <a:latin typeface="Times New Roman"/>
              <a:cs typeface="Times New Roman"/>
            </a:endParaRPr>
          </a:p>
          <a:p>
            <a:pPr marL="412750" indent="-285750">
              <a:lnSpc>
                <a:spcPct val="100000"/>
              </a:lnSpc>
              <a:spcBef>
                <a:spcPts val="95"/>
              </a:spcBef>
              <a:buFont typeface="Comic Sans MS"/>
              <a:buChar char="–"/>
              <a:tabLst>
                <a:tab pos="412115" algn="l"/>
                <a:tab pos="412750" algn="l"/>
              </a:tabLst>
            </a:pPr>
            <a:r>
              <a:rPr sz="1800" spc="-5" dirty="0">
                <a:latin typeface="Times New Roman"/>
                <a:cs typeface="Times New Roman"/>
              </a:rPr>
              <a:t>Flash, SVG, RSS,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AJAX…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15206" y="990600"/>
            <a:ext cx="3773422" cy="495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336550"/>
            <a:ext cx="579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implementation</a:t>
            </a:r>
            <a:r>
              <a:rPr spc="-6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469" y="131825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9900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1369" y="1297940"/>
            <a:ext cx="1405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9900"/>
                </a:solidFill>
                <a:latin typeface="Times New Roman"/>
                <a:cs typeface="Times New Roman"/>
              </a:rPr>
              <a:t>Stop</a:t>
            </a:r>
            <a:r>
              <a:rPr sz="2400" spc="-6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9900"/>
                </a:solidFill>
                <a:latin typeface="Times New Roman"/>
                <a:cs typeface="Times New Roman"/>
              </a:rPr>
              <a:t>words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669" y="1697990"/>
            <a:ext cx="137795" cy="187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1419" y="1680209"/>
            <a:ext cx="7426959" cy="27686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475"/>
              </a:spcBef>
            </a:pPr>
            <a:r>
              <a:rPr sz="2000" dirty="0">
                <a:latin typeface="Times New Roman"/>
                <a:cs typeface="Times New Roman"/>
              </a:rPr>
              <a:t>Noise </a:t>
            </a:r>
            <a:r>
              <a:rPr sz="2000" spc="5" dirty="0">
                <a:latin typeface="Times New Roman"/>
                <a:cs typeface="Times New Roman"/>
              </a:rPr>
              <a:t>words </a:t>
            </a:r>
            <a:r>
              <a:rPr sz="2000" spc="-5" dirty="0">
                <a:latin typeface="Times New Roman"/>
                <a:cs typeface="Times New Roman"/>
              </a:rPr>
              <a:t>that </a:t>
            </a:r>
            <a:r>
              <a:rPr sz="2000" spc="5" dirty="0">
                <a:latin typeface="Times New Roman"/>
                <a:cs typeface="Times New Roman"/>
              </a:rPr>
              <a:t>do not </a:t>
            </a:r>
            <a:r>
              <a:rPr sz="2000" dirty="0">
                <a:latin typeface="Times New Roman"/>
                <a:cs typeface="Times New Roman"/>
              </a:rPr>
              <a:t>carry </a:t>
            </a:r>
            <a:r>
              <a:rPr sz="2000" spc="-5" dirty="0">
                <a:latin typeface="Times New Roman"/>
                <a:cs typeface="Times New Roman"/>
              </a:rPr>
              <a:t>meaning </a:t>
            </a:r>
            <a:r>
              <a:rPr sz="2000" dirty="0">
                <a:latin typeface="Times New Roman"/>
                <a:cs typeface="Times New Roman"/>
              </a:rPr>
              <a:t>should </a:t>
            </a:r>
            <a:r>
              <a:rPr sz="2000" spc="5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eliminated </a:t>
            </a:r>
            <a:r>
              <a:rPr sz="2000" dirty="0">
                <a:latin typeface="Times New Roman"/>
                <a:cs typeface="Times New Roman"/>
              </a:rPr>
              <a:t>(“stopped”)  before they are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indexed</a:t>
            </a:r>
            <a:endParaRPr sz="2000">
              <a:latin typeface="Times New Roman"/>
              <a:cs typeface="Times New Roman"/>
            </a:endParaRPr>
          </a:p>
          <a:p>
            <a:pPr marL="12700" marR="1520190">
              <a:lnSpc>
                <a:spcPts val="253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E.g. in English: AND, THE, A, AT, OR, </a:t>
            </a:r>
            <a:r>
              <a:rPr sz="2000" spc="5" dirty="0">
                <a:latin typeface="Times New Roman"/>
                <a:cs typeface="Times New Roman"/>
              </a:rPr>
              <a:t>ON, </a:t>
            </a:r>
            <a:r>
              <a:rPr sz="2000" dirty="0">
                <a:latin typeface="Times New Roman"/>
                <a:cs typeface="Times New Roman"/>
              </a:rPr>
              <a:t>FOR, </a:t>
            </a:r>
            <a:r>
              <a:rPr sz="2000" spc="-5" dirty="0">
                <a:latin typeface="Times New Roman"/>
                <a:cs typeface="Times New Roman"/>
              </a:rPr>
              <a:t>etc…  Typically syntactic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markers</a:t>
            </a:r>
            <a:endParaRPr sz="2000">
              <a:latin typeface="Times New Roman"/>
              <a:cs typeface="Times New Roman"/>
            </a:endParaRPr>
          </a:p>
          <a:p>
            <a:pPr marL="12700" marR="3469004">
              <a:lnSpc>
                <a:spcPts val="2530"/>
              </a:lnSpc>
            </a:pPr>
            <a:r>
              <a:rPr sz="2000" spc="-5" dirty="0">
                <a:latin typeface="Times New Roman"/>
                <a:cs typeface="Times New Roman"/>
              </a:rPr>
              <a:t>Typically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most common </a:t>
            </a:r>
            <a:r>
              <a:rPr sz="2000" spc="-10" dirty="0">
                <a:latin typeface="Times New Roman"/>
                <a:cs typeface="Times New Roman"/>
              </a:rPr>
              <a:t>terms  </a:t>
            </a:r>
            <a:r>
              <a:rPr sz="2000" spc="-5" dirty="0">
                <a:latin typeface="Times New Roman"/>
                <a:cs typeface="Times New Roman"/>
              </a:rPr>
              <a:t>Typically </a:t>
            </a:r>
            <a:r>
              <a:rPr sz="2000" dirty="0">
                <a:latin typeface="Times New Roman"/>
                <a:cs typeface="Times New Roman"/>
              </a:rPr>
              <a:t>kept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a negative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dictionary</a:t>
            </a:r>
            <a:endParaRPr sz="2000">
              <a:latin typeface="Times New Roman"/>
              <a:cs typeface="Times New Roman"/>
            </a:endParaRPr>
          </a:p>
          <a:p>
            <a:pPr marL="412750" lvl="1" indent="-228600">
              <a:lnSpc>
                <a:spcPts val="2155"/>
              </a:lnSpc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latin typeface="Times New Roman"/>
                <a:cs typeface="Times New Roman"/>
              </a:rPr>
              <a:t>10–1,000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elements</a:t>
            </a:r>
            <a:endParaRPr sz="1800">
              <a:latin typeface="Times New Roman"/>
              <a:cs typeface="Times New Roman"/>
            </a:endParaRPr>
          </a:p>
          <a:p>
            <a:pPr marL="412750" lvl="1" indent="-228600">
              <a:lnSpc>
                <a:spcPct val="100000"/>
              </a:lnSpc>
              <a:spcBef>
                <a:spcPts val="80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latin typeface="Times New Roman"/>
                <a:cs typeface="Times New Roman"/>
              </a:rPr>
              <a:t>E.g.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http://ir.dcs.gla.ac.uk/resources/linguistic_utils/stop_words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2000" spc="-5" dirty="0">
                <a:latin typeface="Times New Roman"/>
                <a:cs typeface="Times New Roman"/>
              </a:rPr>
              <a:t>Parser can detect </a:t>
            </a:r>
            <a:r>
              <a:rPr sz="2000" dirty="0">
                <a:latin typeface="Times New Roman"/>
                <a:cs typeface="Times New Roman"/>
              </a:rPr>
              <a:t>these right away and disregard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669" y="4135120"/>
            <a:ext cx="137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336550"/>
            <a:ext cx="579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implementation</a:t>
            </a:r>
            <a:r>
              <a:rPr spc="-6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140459"/>
            <a:ext cx="33642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9900"/>
                </a:solidFill>
                <a:latin typeface="Times New Roman"/>
                <a:cs typeface="Times New Roman"/>
              </a:rPr>
              <a:t>Conflation and</a:t>
            </a:r>
            <a:r>
              <a:rPr sz="2800" spc="-2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9900"/>
                </a:solidFill>
                <a:latin typeface="Times New Roman"/>
                <a:cs typeface="Times New Roman"/>
              </a:rPr>
              <a:t>thesauri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969" y="1607820"/>
            <a:ext cx="118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969" y="1587500"/>
            <a:ext cx="7145655" cy="139319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532765" marR="532765">
              <a:lnSpc>
                <a:spcPts val="2430"/>
              </a:lnSpc>
              <a:spcBef>
                <a:spcPts val="555"/>
              </a:spcBef>
            </a:pPr>
            <a:r>
              <a:rPr sz="2400" dirty="0">
                <a:latin typeface="Times New Roman"/>
                <a:cs typeface="Times New Roman"/>
              </a:rPr>
              <a:t>Idea: </a:t>
            </a:r>
            <a:r>
              <a:rPr sz="2400" spc="-5" dirty="0">
                <a:latin typeface="Times New Roman"/>
                <a:cs typeface="Times New Roman"/>
              </a:rPr>
              <a:t>improve </a:t>
            </a:r>
            <a:r>
              <a:rPr sz="2400" dirty="0">
                <a:solidFill>
                  <a:srgbClr val="009900"/>
                </a:solidFill>
                <a:latin typeface="Times New Roman"/>
                <a:cs typeface="Times New Roman"/>
              </a:rPr>
              <a:t>recall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merging </a:t>
            </a:r>
            <a:r>
              <a:rPr sz="2400" dirty="0">
                <a:latin typeface="Times New Roman"/>
                <a:cs typeface="Times New Roman"/>
              </a:rPr>
              <a:t>words </a:t>
            </a:r>
            <a:r>
              <a:rPr sz="2400" spc="-5" dirty="0">
                <a:latin typeface="Times New Roman"/>
                <a:cs typeface="Times New Roman"/>
              </a:rPr>
              <a:t>with </a:t>
            </a:r>
            <a:r>
              <a:rPr sz="2400" spc="-5" dirty="0">
                <a:solidFill>
                  <a:srgbClr val="009900"/>
                </a:solidFill>
                <a:latin typeface="Times New Roman"/>
                <a:cs typeface="Times New Roman"/>
              </a:rPr>
              <a:t>same  meaning</a:t>
            </a:r>
            <a:endParaRPr sz="2400">
              <a:latin typeface="Times New Roman"/>
              <a:cs typeface="Times New Roman"/>
            </a:endParaRPr>
          </a:p>
          <a:p>
            <a:pPr marL="532765" marR="5080" indent="-533400">
              <a:lnSpc>
                <a:spcPts val="2430"/>
              </a:lnSpc>
              <a:spcBef>
                <a:spcPts val="600"/>
              </a:spcBef>
              <a:tabLst>
                <a:tab pos="532765" algn="l"/>
              </a:tabLst>
            </a:pPr>
            <a:r>
              <a:rPr sz="2400" dirty="0">
                <a:latin typeface="Times New Roman"/>
                <a:cs typeface="Times New Roman"/>
              </a:rPr>
              <a:t>3.	</a:t>
            </a:r>
            <a:r>
              <a:rPr sz="2400" spc="-15" dirty="0">
                <a:latin typeface="Times New Roman"/>
                <a:cs typeface="Times New Roman"/>
              </a:rPr>
              <a:t>We </a:t>
            </a:r>
            <a:r>
              <a:rPr sz="2400" spc="-5" dirty="0">
                <a:latin typeface="Times New Roman"/>
                <a:cs typeface="Times New Roman"/>
              </a:rPr>
              <a:t>want </a:t>
            </a:r>
            <a:r>
              <a:rPr sz="2400" dirty="0">
                <a:latin typeface="Times New Roman"/>
                <a:cs typeface="Times New Roman"/>
              </a:rPr>
              <a:t>to ignore superficial </a:t>
            </a:r>
            <a:r>
              <a:rPr sz="2400" spc="-5" dirty="0">
                <a:solidFill>
                  <a:srgbClr val="009900"/>
                </a:solidFill>
                <a:latin typeface="Times New Roman"/>
                <a:cs typeface="Times New Roman"/>
              </a:rPr>
              <a:t>morphological </a:t>
            </a:r>
            <a:r>
              <a:rPr sz="2400" dirty="0">
                <a:latin typeface="Times New Roman"/>
                <a:cs typeface="Times New Roman"/>
              </a:rPr>
              <a:t>features,  thus </a:t>
            </a:r>
            <a:r>
              <a:rPr sz="2400" spc="-5" dirty="0">
                <a:latin typeface="Times New Roman"/>
                <a:cs typeface="Times New Roman"/>
              </a:rPr>
              <a:t>merge </a:t>
            </a:r>
            <a:r>
              <a:rPr sz="2400" dirty="0">
                <a:latin typeface="Times New Roman"/>
                <a:cs typeface="Times New Roman"/>
              </a:rPr>
              <a:t>semantically </a:t>
            </a:r>
            <a:r>
              <a:rPr sz="2400" spc="-5" dirty="0">
                <a:latin typeface="Times New Roman"/>
                <a:cs typeface="Times New Roman"/>
              </a:rPr>
              <a:t>similar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tokens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0469" y="2989579"/>
            <a:ext cx="137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7670" y="2971800"/>
            <a:ext cx="45796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{student, study, studying, studious} </a:t>
            </a:r>
            <a:r>
              <a:rPr sz="2000" spc="-5" dirty="0">
                <a:latin typeface="Times New Roman"/>
                <a:cs typeface="Times New Roman"/>
              </a:rPr>
              <a:t>=&gt;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studi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269" y="3294379"/>
            <a:ext cx="7602855" cy="6997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545465" marR="5080" indent="-533400">
              <a:lnSpc>
                <a:spcPts val="2430"/>
              </a:lnSpc>
              <a:spcBef>
                <a:spcPts val="555"/>
              </a:spcBef>
              <a:tabLst>
                <a:tab pos="545465" algn="l"/>
              </a:tabLst>
            </a:pPr>
            <a:r>
              <a:rPr sz="2400" dirty="0">
                <a:latin typeface="Times New Roman"/>
                <a:cs typeface="Times New Roman"/>
              </a:rPr>
              <a:t>4.	</a:t>
            </a:r>
            <a:r>
              <a:rPr sz="2400" spc="-1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can also conflate </a:t>
            </a:r>
            <a:r>
              <a:rPr sz="2400" spc="-5" dirty="0">
                <a:solidFill>
                  <a:srgbClr val="009900"/>
                </a:solidFill>
                <a:latin typeface="Times New Roman"/>
                <a:cs typeface="Times New Roman"/>
              </a:rPr>
              <a:t>synonyms </a:t>
            </a:r>
            <a:r>
              <a:rPr sz="2400" dirty="0">
                <a:latin typeface="Times New Roman"/>
                <a:cs typeface="Times New Roman"/>
              </a:rPr>
              <a:t>into a single form </a:t>
            </a:r>
            <a:r>
              <a:rPr sz="2400" spc="-5" dirty="0">
                <a:latin typeface="Times New Roman"/>
                <a:cs typeface="Times New Roman"/>
              </a:rPr>
              <a:t>using </a:t>
            </a:r>
            <a:r>
              <a:rPr sz="2400" dirty="0">
                <a:latin typeface="Times New Roman"/>
                <a:cs typeface="Times New Roman"/>
              </a:rPr>
              <a:t>a  thesaurus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469" y="3986529"/>
            <a:ext cx="137795" cy="12471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7670" y="3971289"/>
            <a:ext cx="6229350" cy="12446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000" spc="5" dirty="0">
                <a:latin typeface="Times New Roman"/>
                <a:cs typeface="Times New Roman"/>
              </a:rPr>
              <a:t>30-50% </a:t>
            </a:r>
            <a:r>
              <a:rPr sz="2000" spc="-10" dirty="0">
                <a:latin typeface="Times New Roman"/>
                <a:cs typeface="Times New Roman"/>
              </a:rPr>
              <a:t>smaller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index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030"/>
              </a:lnSpc>
              <a:spcBef>
                <a:spcPts val="495"/>
              </a:spcBef>
            </a:pPr>
            <a:r>
              <a:rPr sz="2000" dirty="0">
                <a:latin typeface="Times New Roman"/>
                <a:cs typeface="Times New Roman"/>
              </a:rPr>
              <a:t>Doing </a:t>
            </a:r>
            <a:r>
              <a:rPr sz="2000" spc="-5" dirty="0">
                <a:latin typeface="Times New Roman"/>
                <a:cs typeface="Times New Roman"/>
              </a:rPr>
              <a:t>this in </a:t>
            </a:r>
            <a:r>
              <a:rPr sz="2000" dirty="0">
                <a:latin typeface="Times New Roman"/>
                <a:cs typeface="Times New Roman"/>
              </a:rPr>
              <a:t>both pages and queries </a:t>
            </a:r>
            <a:r>
              <a:rPr sz="2000" spc="-5" dirty="0">
                <a:latin typeface="Times New Roman"/>
                <a:cs typeface="Times New Roman"/>
              </a:rPr>
              <a:t>allows to </a:t>
            </a:r>
            <a:r>
              <a:rPr sz="2000" dirty="0">
                <a:latin typeface="Times New Roman"/>
                <a:cs typeface="Times New Roman"/>
              </a:rPr>
              <a:t>retrieve pages  about </a:t>
            </a:r>
            <a:r>
              <a:rPr sz="2000" spc="-5" dirty="0">
                <a:latin typeface="Times New Roman"/>
                <a:cs typeface="Times New Roman"/>
              </a:rPr>
              <a:t>‘automobile’ </a:t>
            </a:r>
            <a:r>
              <a:rPr sz="2000" dirty="0">
                <a:latin typeface="Times New Roman"/>
                <a:cs typeface="Times New Roman"/>
              </a:rPr>
              <a:t>when user asks for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‘car’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Times New Roman"/>
                <a:cs typeface="Times New Roman"/>
              </a:rPr>
              <a:t>Thesaurus can </a:t>
            </a:r>
            <a:r>
              <a:rPr sz="2000" spc="5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implemented </a:t>
            </a:r>
            <a:r>
              <a:rPr sz="2000" dirty="0">
                <a:latin typeface="Times New Roman"/>
                <a:cs typeface="Times New Roman"/>
              </a:rPr>
              <a:t>as a hash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297179"/>
            <a:ext cx="579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implementation</a:t>
            </a:r>
            <a:r>
              <a:rPr spc="-6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070" y="964352"/>
            <a:ext cx="6662420" cy="249809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009900"/>
                </a:solidFill>
                <a:latin typeface="Times New Roman"/>
                <a:cs typeface="Times New Roman"/>
              </a:rPr>
              <a:t>Stemming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6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Morphological conflation based </a:t>
            </a:r>
            <a:r>
              <a:rPr sz="2400" spc="-5" dirty="0">
                <a:latin typeface="Times New Roman"/>
                <a:cs typeface="Times New Roman"/>
              </a:rPr>
              <a:t>on </a:t>
            </a:r>
            <a:r>
              <a:rPr sz="2400" dirty="0">
                <a:latin typeface="Times New Roman"/>
                <a:cs typeface="Times New Roman"/>
              </a:rPr>
              <a:t>rewrite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rules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5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Language dependent!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4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Porter stemmer </a:t>
            </a:r>
            <a:r>
              <a:rPr sz="2400" dirty="0">
                <a:latin typeface="Times New Roman"/>
                <a:cs typeface="Times New Roman"/>
              </a:rPr>
              <a:t>very popular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English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10"/>
              </a:spcBef>
              <a:buFont typeface="Comic Sans MS"/>
              <a:buChar char="•"/>
              <a:tabLst>
                <a:tab pos="1155065" algn="l"/>
                <a:tab pos="1155700" algn="l"/>
              </a:tabLst>
            </a:pP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http://www.tartarus.org/~martin/PorterStemmer/</a:t>
            </a:r>
            <a:endParaRPr sz="16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40"/>
              </a:spcBef>
              <a:buFont typeface="Comic Sans MS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Times New Roman"/>
                <a:cs typeface="Times New Roman"/>
              </a:rPr>
              <a:t>Context-sensitive </a:t>
            </a:r>
            <a:r>
              <a:rPr sz="2000" spc="-10" dirty="0">
                <a:latin typeface="Times New Roman"/>
                <a:cs typeface="Times New Roman"/>
              </a:rPr>
              <a:t>grammar </a:t>
            </a:r>
            <a:r>
              <a:rPr sz="2000" dirty="0">
                <a:latin typeface="Times New Roman"/>
                <a:cs typeface="Times New Roman"/>
              </a:rPr>
              <a:t>rules,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eg:</a:t>
            </a:r>
            <a:endParaRPr sz="2000">
              <a:latin typeface="Times New Roman"/>
              <a:cs typeface="Times New Roman"/>
            </a:endParaRPr>
          </a:p>
          <a:p>
            <a:pPr marL="1384300">
              <a:lnSpc>
                <a:spcPct val="100000"/>
              </a:lnSpc>
              <a:spcBef>
                <a:spcPts val="100"/>
              </a:spcBef>
              <a:tabLst>
                <a:tab pos="1612265" algn="l"/>
              </a:tabLst>
            </a:pPr>
            <a:r>
              <a:rPr sz="2700" baseline="-4629" dirty="0">
                <a:latin typeface="Comic Sans MS"/>
                <a:cs typeface="Comic Sans MS"/>
              </a:rPr>
              <a:t>–	</a:t>
            </a:r>
            <a:r>
              <a:rPr sz="1800" spc="-5" dirty="0">
                <a:latin typeface="Times New Roman"/>
                <a:cs typeface="Times New Roman"/>
              </a:rPr>
              <a:t>“IES” </a:t>
            </a:r>
            <a:r>
              <a:rPr sz="1800" dirty="0">
                <a:latin typeface="Times New Roman"/>
                <a:cs typeface="Times New Roman"/>
              </a:rPr>
              <a:t>except </a:t>
            </a:r>
            <a:r>
              <a:rPr sz="1800" spc="-5" dirty="0">
                <a:latin typeface="Times New Roman"/>
                <a:cs typeface="Times New Roman"/>
              </a:rPr>
              <a:t>(“EIES” </a:t>
            </a:r>
            <a:r>
              <a:rPr sz="1800" dirty="0">
                <a:latin typeface="Times New Roman"/>
                <a:cs typeface="Times New Roman"/>
              </a:rPr>
              <a:t>or </a:t>
            </a:r>
            <a:r>
              <a:rPr sz="1800" spc="-5" dirty="0">
                <a:latin typeface="Times New Roman"/>
                <a:cs typeface="Times New Roman"/>
              </a:rPr>
              <a:t>“AIES”) </a:t>
            </a:r>
            <a:r>
              <a:rPr sz="1800" dirty="0">
                <a:latin typeface="Times New Roman"/>
                <a:cs typeface="Times New Roman"/>
              </a:rPr>
              <a:t>--&gt;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“Y”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019" y="3437127"/>
            <a:ext cx="6885305" cy="147701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12750" indent="-228600">
              <a:lnSpc>
                <a:spcPct val="100000"/>
              </a:lnSpc>
              <a:spcBef>
                <a:spcPts val="225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spc="-5" dirty="0">
                <a:latin typeface="Times New Roman"/>
                <a:cs typeface="Times New Roman"/>
              </a:rPr>
              <a:t>Versions </a:t>
            </a:r>
            <a:r>
              <a:rPr sz="1800" dirty="0">
                <a:latin typeface="Times New Roman"/>
                <a:cs typeface="Times New Roman"/>
              </a:rPr>
              <a:t>in Perl, C, </a:t>
            </a:r>
            <a:r>
              <a:rPr sz="1800" spc="-5" dirty="0">
                <a:latin typeface="Times New Roman"/>
                <a:cs typeface="Times New Roman"/>
              </a:rPr>
              <a:t>Java, </a:t>
            </a:r>
            <a:r>
              <a:rPr sz="1800" dirty="0">
                <a:latin typeface="Times New Roman"/>
                <a:cs typeface="Times New Roman"/>
              </a:rPr>
              <a:t>Python, C#, </a:t>
            </a:r>
            <a:r>
              <a:rPr sz="1800" spc="5" dirty="0">
                <a:latin typeface="Times New Roman"/>
                <a:cs typeface="Times New Roman"/>
              </a:rPr>
              <a:t>Ruby, </a:t>
            </a:r>
            <a:r>
              <a:rPr sz="1800" spc="-10" dirty="0">
                <a:latin typeface="Times New Roman"/>
                <a:cs typeface="Times New Roman"/>
              </a:rPr>
              <a:t>PHP,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030"/>
              </a:lnSpc>
              <a:spcBef>
                <a:spcPts val="515"/>
              </a:spcBef>
            </a:pPr>
            <a:r>
              <a:rPr sz="2000" spc="-5" dirty="0">
                <a:latin typeface="Times New Roman"/>
                <a:cs typeface="Times New Roman"/>
              </a:rPr>
              <a:t>Porter </a:t>
            </a:r>
            <a:r>
              <a:rPr sz="2000" dirty="0">
                <a:latin typeface="Times New Roman"/>
                <a:cs typeface="Times New Roman"/>
              </a:rPr>
              <a:t>has </a:t>
            </a:r>
            <a:r>
              <a:rPr sz="2000" spc="-5" dirty="0">
                <a:latin typeface="Times New Roman"/>
                <a:cs typeface="Times New Roman"/>
              </a:rPr>
              <a:t>also </a:t>
            </a:r>
            <a:r>
              <a:rPr sz="2000" dirty="0">
                <a:latin typeface="Times New Roman"/>
                <a:cs typeface="Times New Roman"/>
              </a:rPr>
              <a:t>developed Snowball, a language </a:t>
            </a:r>
            <a:r>
              <a:rPr sz="2000" spc="-5" dirty="0">
                <a:latin typeface="Times New Roman"/>
                <a:cs typeface="Times New Roman"/>
              </a:rPr>
              <a:t>to create </a:t>
            </a:r>
            <a:r>
              <a:rPr sz="2000" spc="-10" dirty="0">
                <a:latin typeface="Times New Roman"/>
                <a:cs typeface="Times New Roman"/>
              </a:rPr>
              <a:t>stemming  </a:t>
            </a:r>
            <a:r>
              <a:rPr sz="2000" spc="-5" dirty="0">
                <a:latin typeface="Times New Roman"/>
                <a:cs typeface="Times New Roman"/>
              </a:rPr>
              <a:t>algorithms in </a:t>
            </a:r>
            <a:r>
              <a:rPr sz="2000" dirty="0">
                <a:latin typeface="Times New Roman"/>
                <a:cs typeface="Times New Roman"/>
              </a:rPr>
              <a:t>any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language</a:t>
            </a:r>
            <a:endParaRPr sz="2000">
              <a:latin typeface="Times New Roman"/>
              <a:cs typeface="Times New Roman"/>
            </a:endParaRPr>
          </a:p>
          <a:p>
            <a:pPr marL="412750" indent="-228600">
              <a:lnSpc>
                <a:spcPct val="100000"/>
              </a:lnSpc>
              <a:spcBef>
                <a:spcPts val="105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http://snowball.tartarus.org/</a:t>
            </a:r>
            <a:endParaRPr sz="1800">
              <a:latin typeface="Times New Roman"/>
              <a:cs typeface="Times New Roman"/>
            </a:endParaRPr>
          </a:p>
          <a:p>
            <a:pPr marL="412750" indent="-228600">
              <a:lnSpc>
                <a:spcPct val="100000"/>
              </a:lnSpc>
              <a:spcBef>
                <a:spcPts val="140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latin typeface="Times New Roman"/>
                <a:cs typeface="Times New Roman"/>
              </a:rPr>
              <a:t>Ex. </a:t>
            </a:r>
            <a:r>
              <a:rPr sz="1800" spc="-5" dirty="0">
                <a:latin typeface="Times New Roman"/>
                <a:cs typeface="Times New Roman"/>
              </a:rPr>
              <a:t>Perl modules: </a:t>
            </a:r>
            <a:r>
              <a:rPr sz="1800" spc="-10" dirty="0">
                <a:solidFill>
                  <a:srgbClr val="0066FF"/>
                </a:solidFill>
                <a:latin typeface="Arial"/>
                <a:cs typeface="Arial"/>
              </a:rPr>
              <a:t>Lingua::Stem </a:t>
            </a:r>
            <a:r>
              <a:rPr sz="1800" spc="-5" dirty="0">
                <a:latin typeface="Arial"/>
                <a:cs typeface="Arial"/>
              </a:rPr>
              <a:t>and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66FF"/>
                </a:solidFill>
                <a:latin typeface="Arial"/>
                <a:cs typeface="Arial"/>
              </a:rPr>
              <a:t>Lingua::Stem::Snowball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69" y="3763009"/>
            <a:ext cx="137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412750"/>
            <a:ext cx="579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implementation</a:t>
            </a:r>
            <a:r>
              <a:rPr spc="-6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469" y="1286509"/>
            <a:ext cx="4400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Static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vs. dynamic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pages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5669" y="1807209"/>
            <a:ext cx="13779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419" y="1790700"/>
            <a:ext cx="6776084" cy="1487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475"/>
              </a:spcBef>
            </a:pPr>
            <a:r>
              <a:rPr sz="2000" dirty="0">
                <a:latin typeface="Times New Roman"/>
                <a:cs typeface="Times New Roman"/>
              </a:rPr>
              <a:t>Is it worth </a:t>
            </a:r>
            <a:r>
              <a:rPr sz="2000" spc="-5" dirty="0">
                <a:latin typeface="Times New Roman"/>
                <a:cs typeface="Times New Roman"/>
              </a:rPr>
              <a:t>trying to </a:t>
            </a:r>
            <a:r>
              <a:rPr sz="2000" spc="-10" dirty="0">
                <a:latin typeface="Times New Roman"/>
                <a:cs typeface="Times New Roman"/>
              </a:rPr>
              <a:t>eliminate </a:t>
            </a:r>
            <a:r>
              <a:rPr sz="2000" spc="-5" dirty="0">
                <a:latin typeface="Times New Roman"/>
                <a:cs typeface="Times New Roman"/>
              </a:rPr>
              <a:t>dynamic </a:t>
            </a:r>
            <a:r>
              <a:rPr sz="2000" dirty="0">
                <a:latin typeface="Times New Roman"/>
                <a:cs typeface="Times New Roman"/>
              </a:rPr>
              <a:t>pages and only index </a:t>
            </a:r>
            <a:r>
              <a:rPr sz="2000" spc="-5" dirty="0">
                <a:latin typeface="Times New Roman"/>
                <a:cs typeface="Times New Roman"/>
              </a:rPr>
              <a:t>static  </a:t>
            </a:r>
            <a:r>
              <a:rPr sz="2000" dirty="0">
                <a:latin typeface="Times New Roman"/>
                <a:cs typeface="Times New Roman"/>
              </a:rPr>
              <a:t>pages?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5" dirty="0">
                <a:latin typeface="Times New Roman"/>
                <a:cs typeface="Times New Roman"/>
              </a:rPr>
              <a:t>Examples:</a:t>
            </a:r>
            <a:endParaRPr sz="2000">
              <a:latin typeface="Times New Roman"/>
              <a:cs typeface="Times New Roman"/>
            </a:endParaRPr>
          </a:p>
          <a:p>
            <a:pPr marL="412750" indent="-228600">
              <a:lnSpc>
                <a:spcPct val="100000"/>
              </a:lnSpc>
              <a:spcBef>
                <a:spcPts val="100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http://www.census.gov/cgi-bin/gazetteer</a:t>
            </a:r>
            <a:endParaRPr sz="1800">
              <a:latin typeface="Times New Roman"/>
              <a:cs typeface="Times New Roman"/>
            </a:endParaRPr>
          </a:p>
          <a:p>
            <a:pPr marL="412750" indent="-228600">
              <a:lnSpc>
                <a:spcPct val="100000"/>
              </a:lnSpc>
              <a:spcBef>
                <a:spcPts val="130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http://informatics.indiana.edu/research/colloquia.asp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2869" y="3277870"/>
            <a:ext cx="5407660" cy="77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Comic Sans MS"/>
              <a:buChar char="•"/>
              <a:tabLst>
                <a:tab pos="240665" algn="l"/>
                <a:tab pos="241300" algn="l"/>
              </a:tabLst>
            </a:pPr>
            <a:r>
              <a:rPr sz="1800" spc="-7" baseline="4629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http://www.amazon.com/exec/obidos/subst/home/home.html/002-8332429-6490452</a:t>
            </a:r>
            <a:endParaRPr sz="1800" baseline="4629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buFont typeface="Comic Sans MS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Times New Roman"/>
                <a:cs typeface="Times New Roman"/>
                <a:hlinkClick r:id="rId5"/>
              </a:rPr>
              <a:t>http://www.imdb.com/Name?Menczer,+Erico</a:t>
            </a:r>
            <a:endParaRPr sz="1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Comic Sans MS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http://www.imdb.com/name/nm0578801/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669" y="4062729"/>
            <a:ext cx="13779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1419" y="4044950"/>
            <a:ext cx="7015480" cy="90931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475"/>
              </a:spcBef>
            </a:pPr>
            <a:r>
              <a:rPr sz="2000" spc="10" dirty="0">
                <a:latin typeface="Times New Roman"/>
                <a:cs typeface="Times New Roman"/>
              </a:rPr>
              <a:t>Why </a:t>
            </a:r>
            <a:r>
              <a:rPr sz="2000" spc="5" dirty="0">
                <a:latin typeface="Times New Roman"/>
                <a:cs typeface="Times New Roman"/>
              </a:rPr>
              <a:t>or why </a:t>
            </a:r>
            <a:r>
              <a:rPr sz="2000" dirty="0">
                <a:latin typeface="Times New Roman"/>
                <a:cs typeface="Times New Roman"/>
              </a:rPr>
              <a:t>not? </a:t>
            </a: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can we </a:t>
            </a:r>
            <a:r>
              <a:rPr sz="2000" spc="-5" dirty="0">
                <a:latin typeface="Times New Roman"/>
                <a:cs typeface="Times New Roman"/>
              </a:rPr>
              <a:t>tell if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5" dirty="0">
                <a:latin typeface="Times New Roman"/>
                <a:cs typeface="Times New Roman"/>
              </a:rPr>
              <a:t>page </a:t>
            </a:r>
            <a:r>
              <a:rPr sz="2000" spc="-5" dirty="0">
                <a:latin typeface="Times New Roman"/>
                <a:cs typeface="Times New Roman"/>
              </a:rPr>
              <a:t>is dynamic? </a:t>
            </a:r>
            <a:r>
              <a:rPr sz="2000" spc="5" dirty="0">
                <a:latin typeface="Times New Roman"/>
                <a:cs typeface="Times New Roman"/>
              </a:rPr>
              <a:t>What </a:t>
            </a:r>
            <a:r>
              <a:rPr sz="2000" dirty="0">
                <a:latin typeface="Times New Roman"/>
                <a:cs typeface="Times New Roman"/>
              </a:rPr>
              <a:t>about  ‘spider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traps’?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" dirty="0">
                <a:latin typeface="Times New Roman"/>
                <a:cs typeface="Times New Roman"/>
              </a:rPr>
              <a:t>What do </a:t>
            </a:r>
            <a:r>
              <a:rPr sz="2000" dirty="0">
                <a:latin typeface="Times New Roman"/>
                <a:cs typeface="Times New Roman"/>
              </a:rPr>
              <a:t>Google and other search engines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do?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10" dirty="0"/>
              <a:t>u</a:t>
            </a:r>
            <a:r>
              <a:rPr dirty="0"/>
              <a:t>t</a:t>
            </a:r>
            <a:r>
              <a:rPr spc="5" dirty="0"/>
              <a:t>li</a:t>
            </a:r>
            <a:r>
              <a:rPr dirty="0"/>
              <a:t>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264919"/>
            <a:ext cx="143510" cy="2959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244600"/>
            <a:ext cx="6281420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7605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Motivation and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taxonomy of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crawlers  </a:t>
            </a:r>
            <a:r>
              <a:rPr sz="2400" dirty="0">
                <a:latin typeface="Times New Roman"/>
                <a:cs typeface="Times New Roman"/>
              </a:rPr>
              <a:t>Basic crawlers </a:t>
            </a:r>
            <a:r>
              <a:rPr sz="2400" spc="-5" dirty="0">
                <a:latin typeface="Times New Roman"/>
                <a:cs typeface="Times New Roman"/>
              </a:rPr>
              <a:t>and implementation </a:t>
            </a:r>
            <a:r>
              <a:rPr sz="2400" dirty="0">
                <a:latin typeface="Times New Roman"/>
                <a:cs typeface="Times New Roman"/>
              </a:rPr>
              <a:t>issues  Universal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crawlers</a:t>
            </a:r>
            <a:endParaRPr sz="2400">
              <a:latin typeface="Times New Roman"/>
              <a:cs typeface="Times New Roman"/>
            </a:endParaRPr>
          </a:p>
          <a:p>
            <a:pPr marL="12700" marR="1071245">
              <a:lnSpc>
                <a:spcPct val="114599"/>
              </a:lnSpc>
            </a:pPr>
            <a:r>
              <a:rPr sz="2400" dirty="0">
                <a:latin typeface="Times New Roman"/>
                <a:cs typeface="Times New Roman"/>
              </a:rPr>
              <a:t>Preferential </a:t>
            </a:r>
            <a:r>
              <a:rPr sz="2400" spc="-5" dirty="0">
                <a:latin typeface="Times New Roman"/>
                <a:cs typeface="Times New Roman"/>
              </a:rPr>
              <a:t>(focused </a:t>
            </a:r>
            <a:r>
              <a:rPr sz="2400" dirty="0">
                <a:latin typeface="Times New Roman"/>
                <a:cs typeface="Times New Roman"/>
              </a:rPr>
              <a:t>and topical) crawlers  Evaluation of preferential crawlers  </a:t>
            </a:r>
            <a:r>
              <a:rPr sz="2400" spc="-5" dirty="0">
                <a:latin typeface="Times New Roman"/>
                <a:cs typeface="Times New Roman"/>
              </a:rPr>
              <a:t>Crawler </a:t>
            </a:r>
            <a:r>
              <a:rPr sz="2400" dirty="0">
                <a:latin typeface="Times New Roman"/>
                <a:cs typeface="Times New Roman"/>
              </a:rPr>
              <a:t>ethics and conflicts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700"/>
              </a:lnSpc>
              <a:spcBef>
                <a:spcPts val="660"/>
              </a:spcBef>
            </a:pPr>
            <a:r>
              <a:rPr sz="2400" spc="-5" dirty="0">
                <a:latin typeface="Times New Roman"/>
                <a:cs typeface="Times New Roman"/>
              </a:rPr>
              <a:t>New developments: </a:t>
            </a:r>
            <a:r>
              <a:rPr sz="2400" dirty="0">
                <a:latin typeface="Times New Roman"/>
                <a:cs typeface="Times New Roman"/>
              </a:rPr>
              <a:t>social, collaborative, federated  crawlers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374650"/>
            <a:ext cx="579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implementation</a:t>
            </a:r>
            <a:r>
              <a:rPr spc="-6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469" y="1116752"/>
            <a:ext cx="7780020" cy="35128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Relative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vs. Absolute</a:t>
            </a:r>
            <a:r>
              <a:rPr sz="28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URLs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6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Crawler </a:t>
            </a:r>
            <a:r>
              <a:rPr sz="2400" spc="-10" dirty="0">
                <a:latin typeface="Times New Roman"/>
                <a:cs typeface="Times New Roman"/>
              </a:rPr>
              <a:t>must </a:t>
            </a:r>
            <a:r>
              <a:rPr sz="2400" dirty="0">
                <a:latin typeface="Times New Roman"/>
                <a:cs typeface="Times New Roman"/>
              </a:rPr>
              <a:t>translate relative </a:t>
            </a:r>
            <a:r>
              <a:rPr sz="2400" spc="-5" dirty="0">
                <a:latin typeface="Times New Roman"/>
                <a:cs typeface="Times New Roman"/>
              </a:rPr>
              <a:t>URLs </a:t>
            </a:r>
            <a:r>
              <a:rPr sz="2400" dirty="0">
                <a:latin typeface="Times New Roman"/>
                <a:cs typeface="Times New Roman"/>
              </a:rPr>
              <a:t>into absolute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URLs</a:t>
            </a:r>
            <a:endParaRPr sz="2400">
              <a:latin typeface="Times New Roman"/>
              <a:cs typeface="Times New Roman"/>
            </a:endParaRPr>
          </a:p>
          <a:p>
            <a:pPr marL="755015" marR="126364" lvl="1" indent="-285750">
              <a:lnSpc>
                <a:spcPts val="2430"/>
              </a:lnSpc>
              <a:spcBef>
                <a:spcPts val="60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Need </a:t>
            </a:r>
            <a:r>
              <a:rPr sz="2400" dirty="0">
                <a:latin typeface="Times New Roman"/>
                <a:cs typeface="Times New Roman"/>
              </a:rPr>
              <a:t>to obtain Base </a:t>
            </a:r>
            <a:r>
              <a:rPr sz="2400" spc="-5" dirty="0">
                <a:latin typeface="Times New Roman"/>
                <a:cs typeface="Times New Roman"/>
              </a:rPr>
              <a:t>URL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-10" dirty="0">
                <a:latin typeface="Times New Roman"/>
                <a:cs typeface="Times New Roman"/>
              </a:rPr>
              <a:t>HTTP </a:t>
            </a:r>
            <a:r>
              <a:rPr sz="2400" dirty="0">
                <a:latin typeface="Times New Roman"/>
                <a:cs typeface="Times New Roman"/>
              </a:rPr>
              <a:t>header, or </a:t>
            </a:r>
            <a:r>
              <a:rPr sz="2400" spc="-5" dirty="0">
                <a:latin typeface="Times New Roman"/>
                <a:cs typeface="Times New Roman"/>
              </a:rPr>
              <a:t>HTML  </a:t>
            </a:r>
            <a:r>
              <a:rPr sz="2400" dirty="0">
                <a:latin typeface="Times New Roman"/>
                <a:cs typeface="Times New Roman"/>
              </a:rPr>
              <a:t>Meta tag, or else current </a:t>
            </a:r>
            <a:r>
              <a:rPr sz="2400" spc="-5" dirty="0">
                <a:latin typeface="Times New Roman"/>
                <a:cs typeface="Times New Roman"/>
              </a:rPr>
              <a:t>page </a:t>
            </a:r>
            <a:r>
              <a:rPr sz="2400" dirty="0">
                <a:latin typeface="Times New Roman"/>
                <a:cs typeface="Times New Roman"/>
              </a:rPr>
              <a:t>path by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default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4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Examples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buFont typeface="Courier New"/>
              <a:buChar char="•"/>
              <a:tabLst>
                <a:tab pos="1155700" algn="l"/>
              </a:tabLst>
            </a:pPr>
            <a:r>
              <a:rPr sz="1800" b="1" spc="-5" dirty="0">
                <a:latin typeface="Courier New"/>
                <a:cs typeface="Courier New"/>
              </a:rPr>
              <a:t>Base:</a:t>
            </a:r>
            <a:r>
              <a:rPr sz="1800" b="1" spc="-10" dirty="0"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  <a:hlinkClick r:id="rId2"/>
              </a:rPr>
              <a:t>http://www.cnn.com/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  <a:hlinkClick r:id="rId3"/>
              </a:rPr>
              <a:t>linkto/</a:t>
            </a:r>
            <a:endParaRPr sz="1800">
              <a:latin typeface="Courier New"/>
              <a:cs typeface="Courier New"/>
            </a:endParaRPr>
          </a:p>
          <a:p>
            <a:pPr marL="1155700" lvl="2" indent="-228600">
              <a:lnSpc>
                <a:spcPts val="1970"/>
              </a:lnSpc>
              <a:spcBef>
                <a:spcPts val="1140"/>
              </a:spcBef>
              <a:buFont typeface="Courier New"/>
              <a:buChar char="•"/>
              <a:tabLst>
                <a:tab pos="1155700" algn="l"/>
              </a:tabLst>
            </a:pPr>
            <a:r>
              <a:rPr sz="1800" b="1" spc="-5" dirty="0">
                <a:latin typeface="Courier New"/>
                <a:cs typeface="Courier New"/>
              </a:rPr>
              <a:t>Relative URL: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intl.html</a:t>
            </a:r>
            <a:endParaRPr sz="1800">
              <a:latin typeface="Courier New"/>
              <a:cs typeface="Courier New"/>
            </a:endParaRPr>
          </a:p>
          <a:p>
            <a:pPr marL="1155700" lvl="2" indent="-228600">
              <a:lnSpc>
                <a:spcPts val="1970"/>
              </a:lnSpc>
              <a:buFont typeface="Courier New"/>
              <a:buChar char="•"/>
              <a:tabLst>
                <a:tab pos="1155700" algn="l"/>
              </a:tabLst>
            </a:pPr>
            <a:r>
              <a:rPr sz="1800" b="1" spc="-5" dirty="0">
                <a:latin typeface="Courier New"/>
                <a:cs typeface="Courier New"/>
              </a:rPr>
              <a:t>Absolute URL: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  <a:hlinkClick r:id="rId3"/>
              </a:rPr>
              <a:t>http://www.cnn.com/linkto/intl.html</a:t>
            </a:r>
            <a:endParaRPr sz="1400">
              <a:latin typeface="Courier New"/>
              <a:cs typeface="Courier New"/>
            </a:endParaRPr>
          </a:p>
          <a:p>
            <a:pPr marL="1155700" lvl="2" indent="-228600">
              <a:lnSpc>
                <a:spcPts val="1995"/>
              </a:lnSpc>
              <a:spcBef>
                <a:spcPts val="1150"/>
              </a:spcBef>
              <a:buFont typeface="Courier New"/>
              <a:buChar char="•"/>
              <a:tabLst>
                <a:tab pos="1155700" algn="l"/>
              </a:tabLst>
            </a:pPr>
            <a:r>
              <a:rPr sz="1800" b="1" spc="-5" dirty="0">
                <a:latin typeface="Courier New"/>
                <a:cs typeface="Courier New"/>
              </a:rPr>
              <a:t>Relative URL: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spc="-5" dirty="0">
                <a:latin typeface="Courier New"/>
                <a:cs typeface="Courier New"/>
              </a:rPr>
              <a:t>/US/</a:t>
            </a:r>
            <a:endParaRPr sz="1800">
              <a:latin typeface="Courier New"/>
              <a:cs typeface="Courier New"/>
            </a:endParaRPr>
          </a:p>
          <a:p>
            <a:pPr marL="1155700" lvl="2" indent="-228600">
              <a:lnSpc>
                <a:spcPts val="1995"/>
              </a:lnSpc>
              <a:buFont typeface="Courier New"/>
              <a:buChar char="•"/>
              <a:tabLst>
                <a:tab pos="1155700" algn="l"/>
              </a:tabLst>
            </a:pPr>
            <a:r>
              <a:rPr sz="1800" b="1" spc="-5" dirty="0">
                <a:latin typeface="Courier New"/>
                <a:cs typeface="Courier New"/>
              </a:rPr>
              <a:t>Absolute URL: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Courier New"/>
                <a:cs typeface="Courier New"/>
                <a:hlinkClick r:id="rId4"/>
              </a:rPr>
              <a:t>http://www.cnn.com/US/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260350"/>
            <a:ext cx="579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implementation</a:t>
            </a:r>
            <a:r>
              <a:rPr spc="-6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039283"/>
            <a:ext cx="7713345" cy="42926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URL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canonicalization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845"/>
              </a:lnSpc>
              <a:spcBef>
                <a:spcPts val="16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All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these: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2125"/>
              </a:lnSpc>
              <a:buChar char="•"/>
              <a:tabLst>
                <a:tab pos="1155700" algn="l"/>
              </a:tabLst>
            </a:pPr>
            <a:r>
              <a:rPr sz="1800" spc="-5" dirty="0">
                <a:latin typeface="Courier New"/>
                <a:cs typeface="Courier New"/>
                <a:hlinkClick r:id="rId2"/>
              </a:rPr>
              <a:t>http://www.cnn.com/TECH</a:t>
            </a:r>
            <a:endParaRPr sz="1800">
              <a:latin typeface="Courier New"/>
              <a:cs typeface="Courier New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1155700" algn="l"/>
              </a:tabLst>
            </a:pPr>
            <a:r>
              <a:rPr sz="1800" spc="-5" dirty="0">
                <a:solidFill>
                  <a:srgbClr val="FF0000"/>
                </a:solidFill>
                <a:latin typeface="Courier New"/>
                <a:cs typeface="Courier New"/>
                <a:hlinkClick r:id="rId3"/>
              </a:rPr>
              <a:t>http://WWW.CNN.COM/TECH/</a:t>
            </a:r>
            <a:endParaRPr sz="1800">
              <a:latin typeface="Courier New"/>
              <a:cs typeface="Courier New"/>
            </a:endParaRPr>
          </a:p>
          <a:p>
            <a:pPr marL="1155700" lvl="2" indent="-228600">
              <a:lnSpc>
                <a:spcPct val="100000"/>
              </a:lnSpc>
              <a:buChar char="•"/>
              <a:tabLst>
                <a:tab pos="1155700" algn="l"/>
              </a:tabLst>
            </a:pPr>
            <a:r>
              <a:rPr sz="1800" spc="-5" dirty="0">
                <a:solidFill>
                  <a:srgbClr val="FF0000"/>
                </a:solidFill>
                <a:latin typeface="Courier New"/>
                <a:cs typeface="Courier New"/>
              </a:rPr>
              <a:t>http://www.cnn.com:80/TECH/</a:t>
            </a:r>
            <a:endParaRPr sz="1800">
              <a:latin typeface="Courier New"/>
              <a:cs typeface="Courier New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Char char="•"/>
              <a:tabLst>
                <a:tab pos="1155700" algn="l"/>
              </a:tabLst>
            </a:pPr>
            <a:r>
              <a:rPr sz="1800" spc="-5" dirty="0">
                <a:solidFill>
                  <a:srgbClr val="FF0000"/>
                </a:solidFill>
                <a:latin typeface="Courier New"/>
                <a:cs typeface="Courier New"/>
                <a:hlinkClick r:id="rId4"/>
              </a:rPr>
              <a:t>http://www.cnn.com/bogus/../TECH/</a:t>
            </a:r>
            <a:endParaRPr sz="1800">
              <a:latin typeface="Courier New"/>
              <a:cs typeface="Courier New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Are </a:t>
            </a:r>
            <a:r>
              <a:rPr sz="2400" dirty="0">
                <a:latin typeface="Times New Roman"/>
                <a:cs typeface="Times New Roman"/>
              </a:rPr>
              <a:t>really equivalent to this canonical</a:t>
            </a:r>
            <a:r>
              <a:rPr sz="2400" spc="-5" dirty="0">
                <a:latin typeface="Times New Roman"/>
                <a:cs typeface="Times New Roman"/>
              </a:rPr>
              <a:t> form:</a:t>
            </a:r>
            <a:endParaRPr sz="24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buFont typeface="Courier New"/>
              <a:buChar char="•"/>
              <a:tabLst>
                <a:tab pos="1155700" algn="l"/>
              </a:tabLst>
            </a:pP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  <a:hlinkClick r:id="rId4"/>
              </a:rPr>
              <a:t>http://www.cnn.com/TECH/</a:t>
            </a:r>
            <a:endParaRPr sz="1800">
              <a:latin typeface="Courier New"/>
              <a:cs typeface="Courier New"/>
            </a:endParaRPr>
          </a:p>
          <a:p>
            <a:pPr marL="755650" marR="5080" lvl="1" indent="-285750">
              <a:lnSpc>
                <a:spcPts val="2430"/>
              </a:lnSpc>
              <a:spcBef>
                <a:spcPts val="72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In order to avoid duplication, the crawler </a:t>
            </a:r>
            <a:r>
              <a:rPr sz="2400" spc="-5" dirty="0">
                <a:latin typeface="Times New Roman"/>
                <a:cs typeface="Times New Roman"/>
              </a:rPr>
              <a:t>must </a:t>
            </a:r>
            <a:r>
              <a:rPr sz="2400" dirty="0">
                <a:latin typeface="Times New Roman"/>
                <a:cs typeface="Times New Roman"/>
              </a:rPr>
              <a:t>transform  all </a:t>
            </a:r>
            <a:r>
              <a:rPr sz="2400" spc="-5" dirty="0">
                <a:latin typeface="Times New Roman"/>
                <a:cs typeface="Times New Roman"/>
              </a:rPr>
              <a:t>URLs </a:t>
            </a:r>
            <a:r>
              <a:rPr sz="2400" dirty="0">
                <a:latin typeface="Times New Roman"/>
                <a:cs typeface="Times New Roman"/>
              </a:rPr>
              <a:t>into canonical</a:t>
            </a:r>
            <a:r>
              <a:rPr sz="2400" spc="-5" dirty="0">
                <a:latin typeface="Times New Roman"/>
                <a:cs typeface="Times New Roman"/>
              </a:rPr>
              <a:t> form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4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Definition </a:t>
            </a:r>
            <a:r>
              <a:rPr sz="2400" dirty="0">
                <a:latin typeface="Times New Roman"/>
                <a:cs typeface="Times New Roman"/>
              </a:rPr>
              <a:t>of “canonical” is arbitrary,</a:t>
            </a:r>
            <a:r>
              <a:rPr sz="2400" spc="-5" dirty="0">
                <a:latin typeface="Times New Roman"/>
                <a:cs typeface="Times New Roman"/>
              </a:rPr>
              <a:t> e.g.:</a:t>
            </a:r>
            <a:endParaRPr sz="2400">
              <a:latin typeface="Times New Roman"/>
              <a:cs typeface="Times New Roman"/>
            </a:endParaRPr>
          </a:p>
          <a:p>
            <a:pPr marL="1155700" indent="-228600">
              <a:lnSpc>
                <a:spcPct val="100000"/>
              </a:lnSpc>
              <a:spcBef>
                <a:spcPts val="110"/>
              </a:spcBef>
              <a:buFont typeface="Comic Sans MS"/>
              <a:buChar char="•"/>
              <a:tabLst>
                <a:tab pos="1155065" algn="l"/>
                <a:tab pos="1155700" algn="l"/>
              </a:tabLst>
            </a:pPr>
            <a:r>
              <a:rPr sz="1800" dirty="0">
                <a:latin typeface="Times New Roman"/>
                <a:cs typeface="Times New Roman"/>
              </a:rPr>
              <a:t>Could always include port</a:t>
            </a:r>
            <a:endParaRPr sz="1800">
              <a:latin typeface="Times New Roman"/>
              <a:cs typeface="Times New Roman"/>
            </a:endParaRPr>
          </a:p>
          <a:p>
            <a:pPr marL="1155700" indent="-228600">
              <a:lnSpc>
                <a:spcPct val="100000"/>
              </a:lnSpc>
              <a:spcBef>
                <a:spcPts val="120"/>
              </a:spcBef>
              <a:buFont typeface="Comic Sans MS"/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Times New Roman"/>
                <a:cs typeface="Times New Roman"/>
              </a:rPr>
              <a:t>Or </a:t>
            </a:r>
            <a:r>
              <a:rPr sz="1800" dirty="0">
                <a:latin typeface="Times New Roman"/>
                <a:cs typeface="Times New Roman"/>
              </a:rPr>
              <a:t>only include port when not default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:80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336550"/>
            <a:ext cx="579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implementation</a:t>
            </a:r>
            <a:r>
              <a:rPr spc="-6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116752"/>
            <a:ext cx="7472045" cy="37909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Spider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traps</a:t>
            </a:r>
            <a:endParaRPr sz="2800">
              <a:latin typeface="Times New Roman"/>
              <a:cs typeface="Times New Roman"/>
            </a:endParaRPr>
          </a:p>
          <a:p>
            <a:pPr marL="755015" marR="1274445" lvl="1" indent="-285750">
              <a:lnSpc>
                <a:spcPts val="2430"/>
              </a:lnSpc>
              <a:spcBef>
                <a:spcPts val="61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Misleading sites: indefinite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 pages  </a:t>
            </a:r>
            <a:r>
              <a:rPr sz="2400" spc="-5" dirty="0">
                <a:latin typeface="Times New Roman"/>
                <a:cs typeface="Times New Roman"/>
              </a:rPr>
              <a:t>dynamically </a:t>
            </a:r>
            <a:r>
              <a:rPr sz="2400" dirty="0">
                <a:latin typeface="Times New Roman"/>
                <a:cs typeface="Times New Roman"/>
              </a:rPr>
              <a:t>generated by </a:t>
            </a:r>
            <a:r>
              <a:rPr sz="2400" spc="-5" dirty="0">
                <a:latin typeface="Times New Roman"/>
                <a:cs typeface="Times New Roman"/>
              </a:rPr>
              <a:t>CGI </a:t>
            </a:r>
            <a:r>
              <a:rPr sz="2400" dirty="0">
                <a:latin typeface="Times New Roman"/>
                <a:cs typeface="Times New Roman"/>
              </a:rPr>
              <a:t>scripts</a:t>
            </a:r>
            <a:endParaRPr sz="2400">
              <a:latin typeface="Times New Roman"/>
              <a:cs typeface="Times New Roman"/>
            </a:endParaRPr>
          </a:p>
          <a:p>
            <a:pPr marL="755015" marR="424180" lvl="1" indent="-285750">
              <a:lnSpc>
                <a:spcPts val="2430"/>
              </a:lnSpc>
              <a:spcBef>
                <a:spcPts val="60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Paths </a:t>
            </a:r>
            <a:r>
              <a:rPr sz="2400" dirty="0">
                <a:latin typeface="Times New Roman"/>
                <a:cs typeface="Times New Roman"/>
              </a:rPr>
              <a:t>of arbitrary depth created </a:t>
            </a:r>
            <a:r>
              <a:rPr sz="2400" spc="-5" dirty="0">
                <a:latin typeface="Times New Roman"/>
                <a:cs typeface="Times New Roman"/>
              </a:rPr>
              <a:t>using soft </a:t>
            </a:r>
            <a:r>
              <a:rPr sz="2400" dirty="0">
                <a:latin typeface="Times New Roman"/>
                <a:cs typeface="Times New Roman"/>
              </a:rPr>
              <a:t>directory  links and </a:t>
            </a:r>
            <a:r>
              <a:rPr sz="2400" spc="-5" dirty="0">
                <a:latin typeface="Times New Roman"/>
                <a:cs typeface="Times New Roman"/>
              </a:rPr>
              <a:t>path </a:t>
            </a:r>
            <a:r>
              <a:rPr sz="2400" dirty="0">
                <a:latin typeface="Times New Roman"/>
                <a:cs typeface="Times New Roman"/>
              </a:rPr>
              <a:t>rewriting features </a:t>
            </a: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spc="-5" dirty="0">
                <a:latin typeface="Times New Roman"/>
                <a:cs typeface="Times New Roman"/>
              </a:rPr>
              <a:t>HTTP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3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Only </a:t>
            </a:r>
            <a:r>
              <a:rPr sz="2400" dirty="0">
                <a:latin typeface="Times New Roman"/>
                <a:cs typeface="Times New Roman"/>
              </a:rPr>
              <a:t>heuristic </a:t>
            </a:r>
            <a:r>
              <a:rPr sz="2400" spc="-5" dirty="0">
                <a:latin typeface="Times New Roman"/>
                <a:cs typeface="Times New Roman"/>
              </a:rPr>
              <a:t>defensive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measures:</a:t>
            </a:r>
            <a:endParaRPr sz="2400">
              <a:latin typeface="Times New Roman"/>
              <a:cs typeface="Times New Roman"/>
            </a:endParaRPr>
          </a:p>
          <a:p>
            <a:pPr marL="1155700" marR="5080" lvl="2" indent="-228600">
              <a:lnSpc>
                <a:spcPts val="2030"/>
              </a:lnSpc>
              <a:spcBef>
                <a:spcPts val="515"/>
              </a:spcBef>
              <a:buFont typeface="Comic Sans MS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Times New Roman"/>
                <a:cs typeface="Times New Roman"/>
              </a:rPr>
              <a:t>Check </a:t>
            </a:r>
            <a:r>
              <a:rPr sz="2000" dirty="0">
                <a:latin typeface="Times New Roman"/>
                <a:cs typeface="Times New Roman"/>
              </a:rPr>
              <a:t>URL length; </a:t>
            </a:r>
            <a:r>
              <a:rPr sz="2000" spc="-5" dirty="0">
                <a:latin typeface="Times New Roman"/>
                <a:cs typeface="Times New Roman"/>
              </a:rPr>
              <a:t>assume </a:t>
            </a:r>
            <a:r>
              <a:rPr sz="2000" dirty="0">
                <a:latin typeface="Times New Roman"/>
                <a:cs typeface="Times New Roman"/>
              </a:rPr>
              <a:t>spider </a:t>
            </a:r>
            <a:r>
              <a:rPr sz="2000" spc="-5" dirty="0">
                <a:latin typeface="Times New Roman"/>
                <a:cs typeface="Times New Roman"/>
              </a:rPr>
              <a:t>trap </a:t>
            </a:r>
            <a:r>
              <a:rPr sz="2000" dirty="0">
                <a:latin typeface="Times New Roman"/>
                <a:cs typeface="Times New Roman"/>
              </a:rPr>
              <a:t>above </a:t>
            </a:r>
            <a:r>
              <a:rPr sz="2000" spc="-5" dirty="0">
                <a:latin typeface="Times New Roman"/>
                <a:cs typeface="Times New Roman"/>
              </a:rPr>
              <a:t>some </a:t>
            </a:r>
            <a:r>
              <a:rPr sz="2000" dirty="0">
                <a:latin typeface="Times New Roman"/>
                <a:cs typeface="Times New Roman"/>
              </a:rPr>
              <a:t>threshold,  for </a:t>
            </a:r>
            <a:r>
              <a:rPr sz="2000" spc="-5" dirty="0">
                <a:latin typeface="Times New Roman"/>
                <a:cs typeface="Times New Roman"/>
              </a:rPr>
              <a:t>example </a:t>
            </a:r>
            <a:r>
              <a:rPr sz="2000" dirty="0">
                <a:latin typeface="Times New Roman"/>
                <a:cs typeface="Times New Roman"/>
              </a:rPr>
              <a:t>128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characters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25"/>
              </a:spcBef>
              <a:buFont typeface="Comic Sans MS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Times New Roman"/>
                <a:cs typeface="Times New Roman"/>
              </a:rPr>
              <a:t>Watch for </a:t>
            </a:r>
            <a:r>
              <a:rPr sz="2000" spc="-5" dirty="0">
                <a:latin typeface="Times New Roman"/>
                <a:cs typeface="Times New Roman"/>
              </a:rPr>
              <a:t>sites with </a:t>
            </a:r>
            <a:r>
              <a:rPr sz="2000" dirty="0">
                <a:latin typeface="Times New Roman"/>
                <a:cs typeface="Times New Roman"/>
              </a:rPr>
              <a:t>very large </a:t>
            </a:r>
            <a:r>
              <a:rPr sz="2000" spc="-5" dirty="0">
                <a:latin typeface="Times New Roman"/>
                <a:cs typeface="Times New Roman"/>
              </a:rPr>
              <a:t>number </a:t>
            </a:r>
            <a:r>
              <a:rPr sz="2000" spc="5" dirty="0">
                <a:latin typeface="Times New Roman"/>
                <a:cs typeface="Times New Roman"/>
              </a:rPr>
              <a:t>of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URLs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20"/>
              </a:spcBef>
              <a:buFont typeface="Comic Sans MS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latin typeface="Times New Roman"/>
                <a:cs typeface="Times New Roman"/>
              </a:rPr>
              <a:t>Eliminate </a:t>
            </a:r>
            <a:r>
              <a:rPr sz="2000" spc="-5" dirty="0">
                <a:latin typeface="Times New Roman"/>
                <a:cs typeface="Times New Roman"/>
              </a:rPr>
              <a:t>URLs with </a:t>
            </a:r>
            <a:r>
              <a:rPr sz="2000" dirty="0">
                <a:latin typeface="Times New Roman"/>
                <a:cs typeface="Times New Roman"/>
              </a:rPr>
              <a:t>non-textual data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types</a:t>
            </a:r>
            <a:endParaRPr sz="2000">
              <a:latin typeface="Times New Roman"/>
              <a:cs typeface="Times New Roman"/>
            </a:endParaRPr>
          </a:p>
          <a:p>
            <a:pPr marL="1155700" lvl="2" indent="-228600">
              <a:lnSpc>
                <a:spcPct val="100000"/>
              </a:lnSpc>
              <a:spcBef>
                <a:spcPts val="130"/>
              </a:spcBef>
              <a:buFont typeface="Comic Sans MS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Times New Roman"/>
                <a:cs typeface="Times New Roman"/>
              </a:rPr>
              <a:t>May </a:t>
            </a:r>
            <a:r>
              <a:rPr sz="2000" dirty="0">
                <a:latin typeface="Times New Roman"/>
                <a:cs typeface="Times New Roman"/>
              </a:rPr>
              <a:t>disable </a:t>
            </a:r>
            <a:r>
              <a:rPr sz="2000" spc="-5" dirty="0">
                <a:latin typeface="Times New Roman"/>
                <a:cs typeface="Times New Roman"/>
              </a:rPr>
              <a:t>crawling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dynamic </a:t>
            </a:r>
            <a:r>
              <a:rPr sz="2000" dirty="0">
                <a:latin typeface="Times New Roman"/>
                <a:cs typeface="Times New Roman"/>
              </a:rPr>
              <a:t>pages, </a:t>
            </a:r>
            <a:r>
              <a:rPr sz="2000" spc="-5" dirty="0">
                <a:latin typeface="Times New Roman"/>
                <a:cs typeface="Times New Roman"/>
              </a:rPr>
              <a:t>if can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detect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336550"/>
            <a:ext cx="57924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implementation</a:t>
            </a:r>
            <a:r>
              <a:rPr spc="-6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16712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146809"/>
            <a:ext cx="1933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Page</a:t>
            </a:r>
            <a:r>
              <a:rPr sz="24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repository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0469" y="2682240"/>
            <a:ext cx="137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0469" y="3550920"/>
            <a:ext cx="137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220"/>
              </a:spcBef>
              <a:buFont typeface="Comic Sans MS"/>
              <a:buChar char="–"/>
              <a:tabLst>
                <a:tab pos="297815" algn="l"/>
                <a:tab pos="298450" algn="l"/>
              </a:tabLst>
            </a:pPr>
            <a:r>
              <a:rPr sz="2000" spc="-5" dirty="0"/>
              <a:t>Naïve: </a:t>
            </a:r>
            <a:r>
              <a:rPr sz="2000" dirty="0"/>
              <a:t>store each page </a:t>
            </a:r>
            <a:r>
              <a:rPr sz="2000" spc="-5" dirty="0"/>
              <a:t>as </a:t>
            </a:r>
            <a:r>
              <a:rPr sz="2000" dirty="0"/>
              <a:t>a separate</a:t>
            </a:r>
            <a:r>
              <a:rPr sz="2000" spc="30" dirty="0"/>
              <a:t> </a:t>
            </a:r>
            <a:r>
              <a:rPr sz="2000" spc="-5" dirty="0"/>
              <a:t>file</a:t>
            </a:r>
            <a:endParaRPr sz="2000"/>
          </a:p>
          <a:p>
            <a:pPr marL="698500" lvl="1" indent="-228600">
              <a:lnSpc>
                <a:spcPct val="100000"/>
              </a:lnSpc>
              <a:spcBef>
                <a:spcPts val="110"/>
              </a:spcBef>
              <a:buFont typeface="Comic Sans MS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Can </a:t>
            </a:r>
            <a:r>
              <a:rPr sz="1800" spc="-5" dirty="0">
                <a:latin typeface="Times New Roman"/>
                <a:cs typeface="Times New Roman"/>
              </a:rPr>
              <a:t>map URL </a:t>
            </a:r>
            <a:r>
              <a:rPr sz="1800" dirty="0">
                <a:latin typeface="Times New Roman"/>
                <a:cs typeface="Times New Roman"/>
              </a:rPr>
              <a:t>to unique filename </a:t>
            </a:r>
            <a:r>
              <a:rPr sz="1800" spc="-5" dirty="0">
                <a:latin typeface="Times New Roman"/>
                <a:cs typeface="Times New Roman"/>
              </a:rPr>
              <a:t>using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hashing </a:t>
            </a:r>
            <a:r>
              <a:rPr sz="1800" dirty="0">
                <a:latin typeface="Times New Roman"/>
                <a:cs typeface="Times New Roman"/>
              </a:rPr>
              <a:t>function, e.g.</a:t>
            </a:r>
            <a:r>
              <a:rPr sz="1800" spc="9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MD5</a:t>
            </a:r>
            <a:endParaRPr sz="1800">
              <a:latin typeface="Times New Roman"/>
              <a:cs typeface="Times New Roman"/>
            </a:endParaRPr>
          </a:p>
          <a:p>
            <a:pPr marL="698500" marR="231775" lvl="1" indent="-228600">
              <a:lnSpc>
                <a:spcPts val="1830"/>
              </a:lnSpc>
              <a:spcBef>
                <a:spcPts val="465"/>
              </a:spcBef>
              <a:buFont typeface="Comic Sans MS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This generates a huge number of files, which is inefficient from the  </a:t>
            </a:r>
            <a:r>
              <a:rPr sz="1800" spc="-5" dirty="0">
                <a:latin typeface="Times New Roman"/>
                <a:cs typeface="Times New Roman"/>
              </a:rPr>
              <a:t>storage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perspective</a:t>
            </a:r>
            <a:endParaRPr sz="1800">
              <a:latin typeface="Times New Roman"/>
              <a:cs typeface="Times New Roman"/>
            </a:endParaRPr>
          </a:p>
          <a:p>
            <a:pPr marL="298450" marR="344805">
              <a:lnSpc>
                <a:spcPts val="2030"/>
              </a:lnSpc>
              <a:spcBef>
                <a:spcPts val="520"/>
              </a:spcBef>
            </a:pPr>
            <a:r>
              <a:rPr spc="-5" dirty="0"/>
              <a:t>Better: combine many </a:t>
            </a:r>
            <a:r>
              <a:rPr dirty="0"/>
              <a:t>pages </a:t>
            </a:r>
            <a:r>
              <a:rPr spc="-5" dirty="0"/>
              <a:t>into </a:t>
            </a:r>
            <a:r>
              <a:rPr dirty="0"/>
              <a:t>a single large </a:t>
            </a:r>
            <a:r>
              <a:rPr spc="-5" dirty="0"/>
              <a:t>file, </a:t>
            </a:r>
            <a:r>
              <a:rPr dirty="0"/>
              <a:t>using </a:t>
            </a:r>
            <a:r>
              <a:rPr spc="-5" dirty="0"/>
              <a:t>some  </a:t>
            </a:r>
            <a:r>
              <a:rPr dirty="0"/>
              <a:t>XML markup </a:t>
            </a:r>
            <a:r>
              <a:rPr spc="-5" dirty="0"/>
              <a:t>to </a:t>
            </a:r>
            <a:r>
              <a:rPr dirty="0"/>
              <a:t>separate and </a:t>
            </a:r>
            <a:r>
              <a:rPr spc="-5" dirty="0"/>
              <a:t>identify</a:t>
            </a:r>
            <a:r>
              <a:rPr spc="20" dirty="0"/>
              <a:t> </a:t>
            </a:r>
            <a:r>
              <a:rPr dirty="0"/>
              <a:t>them</a:t>
            </a:r>
          </a:p>
          <a:p>
            <a:pPr marL="698500" lvl="1" indent="-228600">
              <a:lnSpc>
                <a:spcPct val="100000"/>
              </a:lnSpc>
              <a:spcBef>
                <a:spcPts val="105"/>
              </a:spcBef>
              <a:buFont typeface="Comic Sans MS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Times New Roman"/>
                <a:cs typeface="Times New Roman"/>
              </a:rPr>
              <a:t>Must map URL </a:t>
            </a:r>
            <a:r>
              <a:rPr sz="1800" dirty="0">
                <a:latin typeface="Times New Roman"/>
                <a:cs typeface="Times New Roman"/>
              </a:rPr>
              <a:t>to </a:t>
            </a:r>
            <a:r>
              <a:rPr sz="1800" spc="-5" dirty="0">
                <a:latin typeface="Times New Roman"/>
                <a:cs typeface="Times New Roman"/>
              </a:rPr>
              <a:t>{filename,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page_id}</a:t>
            </a:r>
            <a:endParaRPr sz="180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  <a:spcBef>
                <a:spcPts val="140"/>
              </a:spcBef>
            </a:pPr>
            <a:r>
              <a:rPr spc="-5" dirty="0"/>
              <a:t>Database</a:t>
            </a:r>
            <a:r>
              <a:rPr spc="5" dirty="0"/>
              <a:t> </a:t>
            </a:r>
            <a:r>
              <a:rPr dirty="0"/>
              <a:t>options</a:t>
            </a:r>
          </a:p>
          <a:p>
            <a:pPr marL="698500" lvl="1" indent="-228600">
              <a:lnSpc>
                <a:spcPct val="100000"/>
              </a:lnSpc>
              <a:spcBef>
                <a:spcPts val="110"/>
              </a:spcBef>
              <a:buFont typeface="Comic Sans MS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Any </a:t>
            </a:r>
            <a:r>
              <a:rPr sz="1800" spc="-5" dirty="0">
                <a:latin typeface="Times New Roman"/>
                <a:cs typeface="Times New Roman"/>
              </a:rPr>
              <a:t>RDBMS </a:t>
            </a:r>
            <a:r>
              <a:rPr sz="1800" dirty="0">
                <a:latin typeface="Times New Roman"/>
                <a:cs typeface="Times New Roman"/>
              </a:rPr>
              <a:t>-- large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overhead</a:t>
            </a:r>
            <a:endParaRPr sz="1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Comic Sans MS"/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latin typeface="Times New Roman"/>
                <a:cs typeface="Times New Roman"/>
              </a:rPr>
              <a:t>Light-weight, </a:t>
            </a:r>
            <a:r>
              <a:rPr sz="1800" spc="-5" dirty="0">
                <a:latin typeface="Times New Roman"/>
                <a:cs typeface="Times New Roman"/>
              </a:rPr>
              <a:t>embedded </a:t>
            </a:r>
            <a:r>
              <a:rPr sz="1800" dirty="0">
                <a:latin typeface="Times New Roman"/>
                <a:cs typeface="Times New Roman"/>
              </a:rPr>
              <a:t>databases </a:t>
            </a:r>
            <a:r>
              <a:rPr sz="1800" spc="-5" dirty="0">
                <a:latin typeface="Times New Roman"/>
                <a:cs typeface="Times New Roman"/>
              </a:rPr>
              <a:t>such </a:t>
            </a:r>
            <a:r>
              <a:rPr sz="1800" spc="5" dirty="0">
                <a:latin typeface="Times New Roman"/>
                <a:cs typeface="Times New Roman"/>
              </a:rPr>
              <a:t>as </a:t>
            </a:r>
            <a:r>
              <a:rPr sz="1800" dirty="0">
                <a:latin typeface="Times New Roman"/>
                <a:cs typeface="Times New Roman"/>
              </a:rPr>
              <a:t>Berkeley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DB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269" y="527050"/>
            <a:ext cx="761873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mtClean="0"/>
              <a:t>Con</a:t>
            </a:r>
            <a:r>
              <a:rPr spc="5" dirty="0" smtClean="0"/>
              <a:t>c</a:t>
            </a:r>
            <a:r>
              <a:rPr dirty="0" smtClean="0"/>
              <a:t>u</a:t>
            </a:r>
            <a:r>
              <a:rPr spc="5" dirty="0" smtClean="0"/>
              <a:t>r</a:t>
            </a:r>
            <a:r>
              <a:rPr dirty="0" smtClean="0"/>
              <a:t>r</a:t>
            </a:r>
            <a:r>
              <a:rPr spc="5" dirty="0" smtClean="0"/>
              <a:t>e</a:t>
            </a:r>
            <a:r>
              <a:rPr dirty="0" smtClean="0"/>
              <a:t>ncy</a:t>
            </a:r>
            <a:r>
              <a:rPr lang="en-US" dirty="0" smtClean="0"/>
              <a:t> in Web Crawlers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3269" y="1438909"/>
            <a:ext cx="7510145" cy="372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 crawler incurs several</a:t>
            </a:r>
            <a:r>
              <a:rPr sz="3200" spc="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delays:</a:t>
            </a:r>
            <a:endParaRPr sz="3200">
              <a:latin typeface="Times New Roman"/>
              <a:cs typeface="Times New Roman"/>
            </a:endParaRPr>
          </a:p>
          <a:p>
            <a:pPr marL="755015" marR="370205" lvl="1" indent="-285750">
              <a:lnSpc>
                <a:spcPts val="3200"/>
              </a:lnSpc>
              <a:spcBef>
                <a:spcPts val="690"/>
              </a:spcBef>
              <a:buFont typeface="Comic Sans MS"/>
              <a:buChar char="–"/>
              <a:tabLst>
                <a:tab pos="755650" algn="l"/>
              </a:tabLst>
            </a:pPr>
            <a:r>
              <a:rPr sz="3200" dirty="0">
                <a:latin typeface="Times New Roman"/>
                <a:cs typeface="Times New Roman"/>
              </a:rPr>
              <a:t>Resolving the host </a:t>
            </a:r>
            <a:r>
              <a:rPr sz="3200" spc="5" dirty="0">
                <a:latin typeface="Times New Roman"/>
                <a:cs typeface="Times New Roman"/>
              </a:rPr>
              <a:t>name </a:t>
            </a:r>
            <a:r>
              <a:rPr sz="3200" dirty="0">
                <a:latin typeface="Times New Roman"/>
                <a:cs typeface="Times New Roman"/>
              </a:rPr>
              <a:t>in the URL to  </a:t>
            </a:r>
            <a:r>
              <a:rPr sz="3200" spc="5" dirty="0">
                <a:latin typeface="Times New Roman"/>
                <a:cs typeface="Times New Roman"/>
              </a:rPr>
              <a:t>an </a:t>
            </a:r>
            <a:r>
              <a:rPr sz="3200" spc="-5" dirty="0">
                <a:latin typeface="Times New Roman"/>
                <a:cs typeface="Times New Roman"/>
              </a:rPr>
              <a:t>IP </a:t>
            </a:r>
            <a:r>
              <a:rPr sz="3200" dirty="0">
                <a:latin typeface="Times New Roman"/>
                <a:cs typeface="Times New Roman"/>
              </a:rPr>
              <a:t>address using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DNS</a:t>
            </a:r>
            <a:endParaRPr sz="3200">
              <a:latin typeface="Times New Roman"/>
              <a:cs typeface="Times New Roman"/>
            </a:endParaRPr>
          </a:p>
          <a:p>
            <a:pPr marL="755015" marR="629285" lvl="1" indent="-285750">
              <a:lnSpc>
                <a:spcPts val="3200"/>
              </a:lnSpc>
              <a:spcBef>
                <a:spcPts val="690"/>
              </a:spcBef>
              <a:buFont typeface="Comic Sans MS"/>
              <a:buChar char="–"/>
              <a:tabLst>
                <a:tab pos="755650" algn="l"/>
              </a:tabLst>
            </a:pPr>
            <a:r>
              <a:rPr sz="3200" dirty="0">
                <a:latin typeface="Times New Roman"/>
                <a:cs typeface="Times New Roman"/>
              </a:rPr>
              <a:t>Connecting a socket to the server </a:t>
            </a:r>
            <a:r>
              <a:rPr sz="3200" spc="5" dirty="0">
                <a:latin typeface="Times New Roman"/>
                <a:cs typeface="Times New Roman"/>
              </a:rPr>
              <a:t>and  </a:t>
            </a:r>
            <a:r>
              <a:rPr sz="3200" dirty="0">
                <a:latin typeface="Times New Roman"/>
                <a:cs typeface="Times New Roman"/>
              </a:rPr>
              <a:t>sending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request</a:t>
            </a:r>
            <a:endParaRPr sz="32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60"/>
              </a:spcBef>
              <a:buFont typeface="Comic Sans MS"/>
              <a:buChar char="–"/>
              <a:tabLst>
                <a:tab pos="755650" algn="l"/>
              </a:tabLst>
            </a:pPr>
            <a:r>
              <a:rPr sz="3200" dirty="0">
                <a:latin typeface="Times New Roman"/>
                <a:cs typeface="Times New Roman"/>
              </a:rPr>
              <a:t>Receiving the requested page in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response</a:t>
            </a:r>
            <a:endParaRPr sz="3200">
              <a:latin typeface="Times New Roman"/>
              <a:cs typeface="Times New Roman"/>
            </a:endParaRPr>
          </a:p>
          <a:p>
            <a:pPr marL="354965" marR="906144" indent="-342900">
              <a:lnSpc>
                <a:spcPts val="3200"/>
              </a:lnSpc>
              <a:spcBef>
                <a:spcPts val="79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Solution: </a:t>
            </a:r>
            <a:r>
              <a:rPr sz="3200" dirty="0">
                <a:latin typeface="Times New Roman"/>
                <a:cs typeface="Times New Roman"/>
              </a:rPr>
              <a:t>Overlap the above delays by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 fetching </a:t>
            </a:r>
            <a:r>
              <a:rPr sz="3200" spc="5" dirty="0">
                <a:solidFill>
                  <a:srgbClr val="FF0000"/>
                </a:solidFill>
                <a:latin typeface="Times New Roman"/>
                <a:cs typeface="Times New Roman"/>
              </a:rPr>
              <a:t>many pages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concurrently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3311" y="104264"/>
            <a:ext cx="4872531" cy="5955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1509" y="2095500"/>
            <a:ext cx="2433320" cy="12496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065" marR="5080" algn="ctr">
              <a:lnSpc>
                <a:spcPts val="3140"/>
              </a:lnSpc>
              <a:spcBef>
                <a:spcPts val="385"/>
              </a:spcBef>
            </a:pPr>
            <a:r>
              <a:rPr sz="2800" spc="-5" dirty="0"/>
              <a:t>Architecture </a:t>
            </a:r>
            <a:r>
              <a:rPr sz="2800" spc="5" dirty="0"/>
              <a:t>of</a:t>
            </a:r>
            <a:r>
              <a:rPr sz="2800" spc="-90" dirty="0"/>
              <a:t> </a:t>
            </a:r>
            <a:r>
              <a:rPr sz="2800" dirty="0"/>
              <a:t>a  </a:t>
            </a:r>
            <a:r>
              <a:rPr sz="2800" spc="-5" dirty="0">
                <a:solidFill>
                  <a:srgbClr val="FF0000"/>
                </a:solidFill>
              </a:rPr>
              <a:t>concurrent  crawler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1739" y="374650"/>
            <a:ext cx="4163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Concurrent</a:t>
            </a:r>
            <a:r>
              <a:rPr spc="-55" dirty="0"/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291590"/>
            <a:ext cx="7485380" cy="287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dirty="0">
                <a:latin typeface="Times New Roman"/>
                <a:cs typeface="Times New Roman"/>
              </a:rPr>
              <a:t>use </a:t>
            </a:r>
            <a:r>
              <a:rPr sz="2800" spc="-5" dirty="0">
                <a:latin typeface="Times New Roman"/>
                <a:cs typeface="Times New Roman"/>
              </a:rPr>
              <a:t>multi-processing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multi-threading</a:t>
            </a:r>
            <a:endParaRPr sz="28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830"/>
              </a:lnSpc>
              <a:spcBef>
                <a:spcPts val="69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Each </a:t>
            </a:r>
            <a:r>
              <a:rPr sz="2800" spc="-5" dirty="0">
                <a:latin typeface="Times New Roman"/>
                <a:cs typeface="Times New Roman"/>
              </a:rPr>
              <a:t>process </a:t>
            </a:r>
            <a:r>
              <a:rPr sz="2800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thread </a:t>
            </a:r>
            <a:r>
              <a:rPr sz="2800" dirty="0">
                <a:latin typeface="Times New Roman"/>
                <a:cs typeface="Times New Roman"/>
              </a:rPr>
              <a:t>works like a </a:t>
            </a:r>
            <a:r>
              <a:rPr sz="2800" spc="-5" dirty="0">
                <a:latin typeface="Times New Roman"/>
                <a:cs typeface="Times New Roman"/>
              </a:rPr>
              <a:t>sequential  </a:t>
            </a:r>
            <a:r>
              <a:rPr sz="2800" spc="-10" dirty="0">
                <a:latin typeface="Times New Roman"/>
                <a:cs typeface="Times New Roman"/>
              </a:rPr>
              <a:t>crawler, </a:t>
            </a:r>
            <a:r>
              <a:rPr sz="2800" spc="-5" dirty="0">
                <a:latin typeface="Times New Roman"/>
                <a:cs typeface="Times New Roman"/>
              </a:rPr>
              <a:t>except </a:t>
            </a:r>
            <a:r>
              <a:rPr sz="2800" dirty="0">
                <a:latin typeface="Times New Roman"/>
                <a:cs typeface="Times New Roman"/>
              </a:rPr>
              <a:t>they </a:t>
            </a:r>
            <a:r>
              <a:rPr sz="2800" spc="-5" dirty="0">
                <a:latin typeface="Times New Roman"/>
                <a:cs typeface="Times New Roman"/>
              </a:rPr>
              <a:t>share </a:t>
            </a:r>
            <a:r>
              <a:rPr sz="2800" dirty="0">
                <a:latin typeface="Times New Roman"/>
                <a:cs typeface="Times New Roman"/>
              </a:rPr>
              <a:t>data structures: frontier  </a:t>
            </a:r>
            <a:r>
              <a:rPr sz="2800" spc="-5" dirty="0">
                <a:latin typeface="Times New Roman"/>
                <a:cs typeface="Times New Roman"/>
              </a:rPr>
              <a:t>and repository</a:t>
            </a:r>
            <a:endParaRPr sz="2800">
              <a:latin typeface="Times New Roman"/>
              <a:cs typeface="Times New Roman"/>
            </a:endParaRPr>
          </a:p>
          <a:p>
            <a:pPr marL="354965" marR="793750" indent="-342900">
              <a:lnSpc>
                <a:spcPts val="2830"/>
              </a:lnSpc>
              <a:spcBef>
                <a:spcPts val="7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Shared </a:t>
            </a:r>
            <a:r>
              <a:rPr sz="2800" dirty="0">
                <a:latin typeface="Times New Roman"/>
                <a:cs typeface="Times New Roman"/>
              </a:rPr>
              <a:t>data structures </a:t>
            </a:r>
            <a:r>
              <a:rPr sz="2800" spc="-5" dirty="0">
                <a:latin typeface="Times New Roman"/>
                <a:cs typeface="Times New Roman"/>
              </a:rPr>
              <a:t>must </a:t>
            </a:r>
            <a:r>
              <a:rPr sz="2800" spc="5" dirty="0">
                <a:latin typeface="Times New Roman"/>
                <a:cs typeface="Times New Roman"/>
              </a:rPr>
              <a:t>be</a:t>
            </a:r>
            <a:r>
              <a:rPr sz="2800" spc="-11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synchronized  </a:t>
            </a:r>
            <a:r>
              <a:rPr sz="2800" spc="-5" dirty="0">
                <a:latin typeface="Times New Roman"/>
                <a:cs typeface="Times New Roman"/>
              </a:rPr>
              <a:t>(locked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concurrent writes)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Speedup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factor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dirty="0">
                <a:latin typeface="Times New Roman"/>
                <a:cs typeface="Times New Roman"/>
              </a:rPr>
              <a:t>5-10 </a:t>
            </a:r>
            <a:r>
              <a:rPr sz="2800" spc="-5" dirty="0">
                <a:latin typeface="Times New Roman"/>
                <a:cs typeface="Times New Roman"/>
              </a:rPr>
              <a:t>are easy </a:t>
            </a:r>
            <a:r>
              <a:rPr sz="2800" dirty="0">
                <a:latin typeface="Times New Roman"/>
                <a:cs typeface="Times New Roman"/>
              </a:rPr>
              <a:t>this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way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10" dirty="0"/>
              <a:t>u</a:t>
            </a:r>
            <a:r>
              <a:rPr dirty="0"/>
              <a:t>t</a:t>
            </a:r>
            <a:r>
              <a:rPr spc="5" dirty="0"/>
              <a:t>li</a:t>
            </a:r>
            <a:r>
              <a:rPr dirty="0"/>
              <a:t>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264919"/>
            <a:ext cx="143510" cy="2959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244600"/>
            <a:ext cx="6281420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7605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Motivation and </a:t>
            </a:r>
            <a:r>
              <a:rPr sz="2400" spc="-5" dirty="0">
                <a:latin typeface="Times New Roman"/>
                <a:cs typeface="Times New Roman"/>
              </a:rPr>
              <a:t>taxonomy of </a:t>
            </a:r>
            <a:r>
              <a:rPr sz="2400" dirty="0">
                <a:latin typeface="Times New Roman"/>
                <a:cs typeface="Times New Roman"/>
              </a:rPr>
              <a:t>crawlers  Basic crawlers </a:t>
            </a:r>
            <a:r>
              <a:rPr sz="2400" spc="-5" dirty="0">
                <a:latin typeface="Times New Roman"/>
                <a:cs typeface="Times New Roman"/>
              </a:rPr>
              <a:t>and implementation </a:t>
            </a:r>
            <a:r>
              <a:rPr sz="2400" dirty="0">
                <a:latin typeface="Times New Roman"/>
                <a:cs typeface="Times New Roman"/>
              </a:rPr>
              <a:t>issues 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Universal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crawlers</a:t>
            </a:r>
            <a:endParaRPr sz="2400">
              <a:latin typeface="Times New Roman"/>
              <a:cs typeface="Times New Roman"/>
            </a:endParaRPr>
          </a:p>
          <a:p>
            <a:pPr marL="12700" marR="1071245">
              <a:lnSpc>
                <a:spcPct val="114599"/>
              </a:lnSpc>
            </a:pPr>
            <a:r>
              <a:rPr sz="2400" dirty="0">
                <a:latin typeface="Times New Roman"/>
                <a:cs typeface="Times New Roman"/>
              </a:rPr>
              <a:t>Preferential </a:t>
            </a:r>
            <a:r>
              <a:rPr sz="2400" spc="-5" dirty="0">
                <a:latin typeface="Times New Roman"/>
                <a:cs typeface="Times New Roman"/>
              </a:rPr>
              <a:t>(focused </a:t>
            </a:r>
            <a:r>
              <a:rPr sz="2400" dirty="0">
                <a:latin typeface="Times New Roman"/>
                <a:cs typeface="Times New Roman"/>
              </a:rPr>
              <a:t>and topical) crawlers  Evaluation of preferential crawlers  </a:t>
            </a:r>
            <a:r>
              <a:rPr sz="2400" spc="-5" dirty="0">
                <a:latin typeface="Times New Roman"/>
                <a:cs typeface="Times New Roman"/>
              </a:rPr>
              <a:t>Crawler </a:t>
            </a:r>
            <a:r>
              <a:rPr sz="2400" dirty="0">
                <a:latin typeface="Times New Roman"/>
                <a:cs typeface="Times New Roman"/>
              </a:rPr>
              <a:t>ethics and conflicts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700"/>
              </a:lnSpc>
              <a:spcBef>
                <a:spcPts val="660"/>
              </a:spcBef>
            </a:pPr>
            <a:r>
              <a:rPr sz="2400" spc="-5" dirty="0">
                <a:latin typeface="Times New Roman"/>
                <a:cs typeface="Times New Roman"/>
              </a:rPr>
              <a:t>New developments: </a:t>
            </a:r>
            <a:r>
              <a:rPr sz="2400" dirty="0">
                <a:latin typeface="Times New Roman"/>
                <a:cs typeface="Times New Roman"/>
              </a:rPr>
              <a:t>social, collaborative, federated  crawlers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7950" y="527050"/>
            <a:ext cx="38506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Universal</a:t>
            </a:r>
            <a:r>
              <a:rPr spc="-70" dirty="0"/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438909"/>
            <a:ext cx="7366634" cy="284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Support </a:t>
            </a:r>
            <a:r>
              <a:rPr sz="3200" dirty="0">
                <a:latin typeface="Times New Roman"/>
                <a:cs typeface="Times New Roman"/>
              </a:rPr>
              <a:t>universal search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engines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Large-scale</a:t>
            </a:r>
            <a:endParaRPr sz="32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3200"/>
              </a:lnSpc>
              <a:spcBef>
                <a:spcPts val="8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Huge cost (network bandwidth) of crawl </a:t>
            </a:r>
            <a:r>
              <a:rPr sz="3200" spc="-5" dirty="0">
                <a:latin typeface="Times New Roman"/>
                <a:cs typeface="Times New Roman"/>
              </a:rPr>
              <a:t>is  </a:t>
            </a:r>
            <a:r>
              <a:rPr sz="3200" dirty="0">
                <a:latin typeface="Times New Roman"/>
                <a:cs typeface="Times New Roman"/>
              </a:rPr>
              <a:t>amortized </a:t>
            </a:r>
            <a:r>
              <a:rPr sz="3200" spc="5" dirty="0">
                <a:latin typeface="Times New Roman"/>
                <a:cs typeface="Times New Roman"/>
              </a:rPr>
              <a:t>over </a:t>
            </a:r>
            <a:r>
              <a:rPr sz="3200" dirty="0">
                <a:latin typeface="Times New Roman"/>
                <a:cs typeface="Times New Roman"/>
              </a:rPr>
              <a:t>many queries from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users</a:t>
            </a:r>
            <a:endParaRPr sz="3200">
              <a:latin typeface="Times New Roman"/>
              <a:cs typeface="Times New Roman"/>
            </a:endParaRPr>
          </a:p>
          <a:p>
            <a:pPr marL="354965" marR="195580" indent="-342900">
              <a:lnSpc>
                <a:spcPts val="3200"/>
              </a:lnSpc>
              <a:spcBef>
                <a:spcPts val="79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Incremental updates to existing index and  other data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repositories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5419" y="527050"/>
            <a:ext cx="62350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Large-scale </a:t>
            </a:r>
            <a:r>
              <a:rPr dirty="0"/>
              <a:t>universal</a:t>
            </a:r>
            <a:r>
              <a:rPr spc="-30" dirty="0"/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426209"/>
            <a:ext cx="182880" cy="108204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3200" dirty="0">
                <a:latin typeface="Comic Sans MS"/>
                <a:cs typeface="Comic Sans MS"/>
              </a:rPr>
              <a:t>•</a:t>
            </a:r>
            <a:endParaRPr sz="3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0469" y="1374139"/>
            <a:ext cx="6766559" cy="366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3604895">
              <a:lnSpc>
                <a:spcPct val="113300"/>
              </a:lnSpc>
              <a:spcBef>
                <a:spcPts val="100"/>
              </a:spcBef>
            </a:pPr>
            <a:r>
              <a:rPr sz="3200" spc="-5" dirty="0">
                <a:latin typeface="Times New Roman"/>
                <a:cs typeface="Times New Roman"/>
              </a:rPr>
              <a:t>Two </a:t>
            </a:r>
            <a:r>
              <a:rPr sz="3200" dirty="0">
                <a:latin typeface="Times New Roman"/>
                <a:cs typeface="Times New Roman"/>
              </a:rPr>
              <a:t>major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issues: 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Performance</a:t>
            </a:r>
            <a:endParaRPr sz="3200">
              <a:latin typeface="Times New Roman"/>
              <a:cs typeface="Times New Roman"/>
            </a:endParaRPr>
          </a:p>
          <a:p>
            <a:pPr marL="165100" marR="288290" indent="-152400">
              <a:lnSpc>
                <a:spcPts val="4330"/>
              </a:lnSpc>
              <a:spcBef>
                <a:spcPts val="175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sz="3200" dirty="0">
                <a:latin typeface="Times New Roman"/>
                <a:cs typeface="Times New Roman"/>
              </a:rPr>
              <a:t>Need to scale up to billions of pages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 Policy</a:t>
            </a:r>
            <a:endParaRPr sz="3200">
              <a:latin typeface="Times New Roman"/>
              <a:cs typeface="Times New Roman"/>
            </a:endParaRPr>
          </a:p>
          <a:p>
            <a:pPr marL="546100" marR="5080" indent="-533400">
              <a:lnSpc>
                <a:spcPct val="92200"/>
              </a:lnSpc>
              <a:spcBef>
                <a:spcPts val="509"/>
              </a:spcBef>
              <a:buFont typeface="Arial"/>
              <a:buChar char="•"/>
              <a:tabLst>
                <a:tab pos="545465" algn="l"/>
                <a:tab pos="546100" algn="l"/>
              </a:tabLst>
            </a:pPr>
            <a:r>
              <a:rPr sz="3200" dirty="0">
                <a:latin typeface="Times New Roman"/>
                <a:cs typeface="Times New Roman"/>
              </a:rPr>
              <a:t>Need to trade-off coverage, freshness,  and bias (e.g. toward “important”  </a:t>
            </a:r>
            <a:r>
              <a:rPr sz="3200" spc="5" dirty="0">
                <a:latin typeface="Times New Roman"/>
                <a:cs typeface="Times New Roman"/>
              </a:rPr>
              <a:t>pages)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69" y="3088640"/>
            <a:ext cx="168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3740" y="527050"/>
            <a:ext cx="26377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Many</a:t>
            </a:r>
            <a:r>
              <a:rPr spc="-75" dirty="0"/>
              <a:t> </a:t>
            </a:r>
            <a:r>
              <a:rPr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438909"/>
            <a:ext cx="7301230" cy="345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Crawler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Spider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Robot (or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bot)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Web agent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Wanderer, worm, …</a:t>
            </a:r>
            <a:endParaRPr sz="32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3200"/>
              </a:lnSpc>
              <a:spcBef>
                <a:spcPts val="8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And famous instances: googlebot, scooter,  slurp, msnbot, …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9369" y="336550"/>
            <a:ext cx="66027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Large-scale crawlers:</a:t>
            </a:r>
            <a:r>
              <a:rPr spc="-30" dirty="0"/>
              <a:t> </a:t>
            </a:r>
            <a:r>
              <a:rPr dirty="0">
                <a:solidFill>
                  <a:srgbClr val="FF0000"/>
                </a:solidFill>
              </a:rPr>
              <a:t>scalability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670" y="1216659"/>
            <a:ext cx="8717280" cy="3478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Need </a:t>
            </a:r>
            <a:r>
              <a:rPr sz="2800" dirty="0">
                <a:latin typeface="Times New Roman"/>
                <a:cs typeface="Times New Roman"/>
              </a:rPr>
              <a:t>to </a:t>
            </a:r>
            <a:r>
              <a:rPr sz="2800" spc="-5" dirty="0">
                <a:latin typeface="Times New Roman"/>
                <a:cs typeface="Times New Roman"/>
              </a:rPr>
              <a:t>minimize </a:t>
            </a:r>
            <a:r>
              <a:rPr sz="2800" dirty="0">
                <a:latin typeface="Times New Roman"/>
                <a:cs typeface="Times New Roman"/>
              </a:rPr>
              <a:t>overhead of </a:t>
            </a:r>
            <a:r>
              <a:rPr sz="2800" spc="-10" dirty="0">
                <a:latin typeface="Times New Roman"/>
                <a:cs typeface="Times New Roman"/>
              </a:rPr>
              <a:t>DNS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lookups</a:t>
            </a:r>
            <a:endParaRPr sz="2800">
              <a:latin typeface="Times New Roman"/>
              <a:cs typeface="Times New Roman"/>
            </a:endParaRPr>
          </a:p>
          <a:p>
            <a:pPr marL="355600" marR="545465" indent="-342900">
              <a:lnSpc>
                <a:spcPts val="2830"/>
              </a:lnSpc>
              <a:spcBef>
                <a:spcPts val="69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Need </a:t>
            </a:r>
            <a:r>
              <a:rPr sz="2800" dirty="0">
                <a:latin typeface="Times New Roman"/>
                <a:cs typeface="Times New Roman"/>
              </a:rPr>
              <a:t>to </a:t>
            </a:r>
            <a:r>
              <a:rPr sz="2800" spc="-5" dirty="0">
                <a:latin typeface="Times New Roman"/>
                <a:cs typeface="Times New Roman"/>
              </a:rPr>
              <a:t>optimize utilization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dirty="0">
                <a:latin typeface="Times New Roman"/>
                <a:cs typeface="Times New Roman"/>
              </a:rPr>
              <a:t>network </a:t>
            </a:r>
            <a:r>
              <a:rPr sz="2800" spc="-5" dirty="0">
                <a:latin typeface="Times New Roman"/>
                <a:cs typeface="Times New Roman"/>
              </a:rPr>
              <a:t>bandwidth and  </a:t>
            </a:r>
            <a:r>
              <a:rPr sz="2800" dirty="0">
                <a:latin typeface="Times New Roman"/>
                <a:cs typeface="Times New Roman"/>
              </a:rPr>
              <a:t>disk throughput (I/O 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bottleneck)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Use </a:t>
            </a:r>
            <a:r>
              <a:rPr sz="2800" dirty="0">
                <a:latin typeface="Times New Roman"/>
                <a:cs typeface="Times New Roman"/>
              </a:rPr>
              <a:t>asynchronous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sockets</a:t>
            </a:r>
            <a:endParaRPr sz="28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ts val="2430"/>
              </a:lnSpc>
              <a:spcBef>
                <a:spcPts val="61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Multi-processing or multi-threading do not scale up to billions of  pages</a:t>
            </a:r>
            <a:endParaRPr sz="2400">
              <a:latin typeface="Times New Roman"/>
              <a:cs typeface="Times New Roman"/>
            </a:endParaRPr>
          </a:p>
          <a:p>
            <a:pPr marL="755015" marR="1367155" lvl="1" indent="-285750">
              <a:lnSpc>
                <a:spcPts val="2430"/>
              </a:lnSpc>
              <a:spcBef>
                <a:spcPts val="60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Non-blocking: hundreds of network connections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open  </a:t>
            </a:r>
            <a:r>
              <a:rPr sz="2400" spc="-5" dirty="0">
                <a:latin typeface="Times New Roman"/>
                <a:cs typeface="Times New Roman"/>
              </a:rPr>
              <a:t>simultaneously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3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Polling </a:t>
            </a:r>
            <a:r>
              <a:rPr sz="2400" dirty="0">
                <a:latin typeface="Times New Roman"/>
                <a:cs typeface="Times New Roman"/>
              </a:rPr>
              <a:t>socket to </a:t>
            </a:r>
            <a:r>
              <a:rPr sz="2400" spc="-5" dirty="0">
                <a:latin typeface="Times New Roman"/>
                <a:cs typeface="Times New Roman"/>
              </a:rPr>
              <a:t>monitor completion </a:t>
            </a:r>
            <a:r>
              <a:rPr sz="2400" dirty="0">
                <a:latin typeface="Times New Roman"/>
                <a:cs typeface="Times New Roman"/>
              </a:rPr>
              <a:t>of network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transfers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597" y="43830"/>
            <a:ext cx="4658823" cy="6056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65240" y="2280920"/>
            <a:ext cx="2207260" cy="14198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065" marR="5080" indent="-2540" algn="ctr">
              <a:lnSpc>
                <a:spcPts val="2700"/>
              </a:lnSpc>
              <a:spcBef>
                <a:spcPts val="340"/>
              </a:spcBef>
            </a:pPr>
            <a:r>
              <a:rPr sz="2400" dirty="0">
                <a:latin typeface="Times New Roman"/>
                <a:cs typeface="Times New Roman"/>
              </a:rPr>
              <a:t>High-level  architecture of a  scalable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universal  crawler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19387" y="193357"/>
            <a:ext cx="3000375" cy="1076325"/>
            <a:chOff x="2719387" y="193357"/>
            <a:chExt cx="3000375" cy="1076325"/>
          </a:xfrm>
        </p:grpSpPr>
        <p:sp>
          <p:nvSpPr>
            <p:cNvPr id="5" name="object 5"/>
            <p:cNvSpPr/>
            <p:nvPr/>
          </p:nvSpPr>
          <p:spPr>
            <a:xfrm>
              <a:off x="2724150" y="198120"/>
              <a:ext cx="2990850" cy="1066800"/>
            </a:xfrm>
            <a:custGeom>
              <a:avLst/>
              <a:gdLst/>
              <a:ahLst/>
              <a:cxnLst/>
              <a:rect l="l" t="t" r="r" b="b"/>
              <a:pathLst>
                <a:path w="2990850" h="1066800">
                  <a:moveTo>
                    <a:pt x="2585720" y="0"/>
                  </a:moveTo>
                  <a:lnTo>
                    <a:pt x="957579" y="0"/>
                  </a:lnTo>
                  <a:lnTo>
                    <a:pt x="896858" y="2542"/>
                  </a:lnTo>
                  <a:lnTo>
                    <a:pt x="837417" y="9824"/>
                  </a:lnTo>
                  <a:lnTo>
                    <a:pt x="780460" y="21328"/>
                  </a:lnTo>
                  <a:lnTo>
                    <a:pt x="727191" y="36535"/>
                  </a:lnTo>
                  <a:lnTo>
                    <a:pt x="678814" y="54927"/>
                  </a:lnTo>
                  <a:lnTo>
                    <a:pt x="636534" y="75986"/>
                  </a:lnTo>
                  <a:lnTo>
                    <a:pt x="601553" y="99194"/>
                  </a:lnTo>
                  <a:lnTo>
                    <a:pt x="558307" y="149984"/>
                  </a:lnTo>
                  <a:lnTo>
                    <a:pt x="552450" y="176529"/>
                  </a:lnTo>
                  <a:lnTo>
                    <a:pt x="552450" y="623569"/>
                  </a:lnTo>
                  <a:lnTo>
                    <a:pt x="0" y="723900"/>
                  </a:lnTo>
                  <a:lnTo>
                    <a:pt x="552450" y="890269"/>
                  </a:lnTo>
                  <a:lnTo>
                    <a:pt x="558307" y="916506"/>
                  </a:lnTo>
                  <a:lnTo>
                    <a:pt x="575076" y="942279"/>
                  </a:lnTo>
                  <a:lnTo>
                    <a:pt x="636534" y="990264"/>
                  </a:lnTo>
                  <a:lnTo>
                    <a:pt x="678814" y="1011396"/>
                  </a:lnTo>
                  <a:lnTo>
                    <a:pt x="727191" y="1029898"/>
                  </a:lnTo>
                  <a:lnTo>
                    <a:pt x="780460" y="1045231"/>
                  </a:lnTo>
                  <a:lnTo>
                    <a:pt x="837417" y="1056853"/>
                  </a:lnTo>
                  <a:lnTo>
                    <a:pt x="896858" y="1064223"/>
                  </a:lnTo>
                  <a:lnTo>
                    <a:pt x="957579" y="1066800"/>
                  </a:lnTo>
                  <a:lnTo>
                    <a:pt x="2585720" y="1066800"/>
                  </a:lnTo>
                  <a:lnTo>
                    <a:pt x="2646132" y="1064223"/>
                  </a:lnTo>
                  <a:lnTo>
                    <a:pt x="2705394" y="1056853"/>
                  </a:lnTo>
                  <a:lnTo>
                    <a:pt x="2762279" y="1045231"/>
                  </a:lnTo>
                  <a:lnTo>
                    <a:pt x="2815559" y="1029898"/>
                  </a:lnTo>
                  <a:lnTo>
                    <a:pt x="2864008" y="1011396"/>
                  </a:lnTo>
                  <a:lnTo>
                    <a:pt x="2906400" y="990264"/>
                  </a:lnTo>
                  <a:lnTo>
                    <a:pt x="2941506" y="967045"/>
                  </a:lnTo>
                  <a:lnTo>
                    <a:pt x="2984958" y="916506"/>
                  </a:lnTo>
                  <a:lnTo>
                    <a:pt x="2990850" y="890269"/>
                  </a:lnTo>
                  <a:lnTo>
                    <a:pt x="2990850" y="176529"/>
                  </a:lnTo>
                  <a:lnTo>
                    <a:pt x="2968101" y="124033"/>
                  </a:lnTo>
                  <a:lnTo>
                    <a:pt x="2906400" y="75986"/>
                  </a:lnTo>
                  <a:lnTo>
                    <a:pt x="2864008" y="54927"/>
                  </a:lnTo>
                  <a:lnTo>
                    <a:pt x="2815559" y="36535"/>
                  </a:lnTo>
                  <a:lnTo>
                    <a:pt x="2762279" y="21328"/>
                  </a:lnTo>
                  <a:lnTo>
                    <a:pt x="2705394" y="9824"/>
                  </a:lnTo>
                  <a:lnTo>
                    <a:pt x="2646132" y="2542"/>
                  </a:lnTo>
                  <a:lnTo>
                    <a:pt x="25857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4150" y="198120"/>
              <a:ext cx="2990850" cy="1066800"/>
            </a:xfrm>
            <a:custGeom>
              <a:avLst/>
              <a:gdLst/>
              <a:ahLst/>
              <a:cxnLst/>
              <a:rect l="l" t="t" r="r" b="b"/>
              <a:pathLst>
                <a:path w="2990850" h="1066800">
                  <a:moveTo>
                    <a:pt x="957579" y="0"/>
                  </a:moveTo>
                  <a:lnTo>
                    <a:pt x="896858" y="2542"/>
                  </a:lnTo>
                  <a:lnTo>
                    <a:pt x="837417" y="9824"/>
                  </a:lnTo>
                  <a:lnTo>
                    <a:pt x="780460" y="21328"/>
                  </a:lnTo>
                  <a:lnTo>
                    <a:pt x="727191" y="36535"/>
                  </a:lnTo>
                  <a:lnTo>
                    <a:pt x="678814" y="54927"/>
                  </a:lnTo>
                  <a:lnTo>
                    <a:pt x="636534" y="75986"/>
                  </a:lnTo>
                  <a:lnTo>
                    <a:pt x="601553" y="99194"/>
                  </a:lnTo>
                  <a:lnTo>
                    <a:pt x="558307" y="149984"/>
                  </a:lnTo>
                  <a:lnTo>
                    <a:pt x="552450" y="176529"/>
                  </a:lnTo>
                  <a:lnTo>
                    <a:pt x="552450" y="309879"/>
                  </a:lnTo>
                  <a:lnTo>
                    <a:pt x="552450" y="443229"/>
                  </a:lnTo>
                  <a:lnTo>
                    <a:pt x="552450" y="623569"/>
                  </a:lnTo>
                  <a:lnTo>
                    <a:pt x="0" y="723900"/>
                  </a:lnTo>
                  <a:lnTo>
                    <a:pt x="552450" y="890269"/>
                  </a:lnTo>
                  <a:lnTo>
                    <a:pt x="575076" y="942279"/>
                  </a:lnTo>
                  <a:lnTo>
                    <a:pt x="636534" y="990264"/>
                  </a:lnTo>
                  <a:lnTo>
                    <a:pt x="678814" y="1011396"/>
                  </a:lnTo>
                  <a:lnTo>
                    <a:pt x="727191" y="1029898"/>
                  </a:lnTo>
                  <a:lnTo>
                    <a:pt x="780460" y="1045231"/>
                  </a:lnTo>
                  <a:lnTo>
                    <a:pt x="837417" y="1056853"/>
                  </a:lnTo>
                  <a:lnTo>
                    <a:pt x="896858" y="1064223"/>
                  </a:lnTo>
                  <a:lnTo>
                    <a:pt x="957579" y="1066800"/>
                  </a:lnTo>
                  <a:lnTo>
                    <a:pt x="1261110" y="1066800"/>
                  </a:lnTo>
                  <a:lnTo>
                    <a:pt x="1564639" y="1066800"/>
                  </a:lnTo>
                  <a:lnTo>
                    <a:pt x="1977389" y="1066800"/>
                  </a:lnTo>
                  <a:lnTo>
                    <a:pt x="2282190" y="1066800"/>
                  </a:lnTo>
                  <a:lnTo>
                    <a:pt x="2585720" y="1066800"/>
                  </a:lnTo>
                  <a:lnTo>
                    <a:pt x="2646132" y="1064223"/>
                  </a:lnTo>
                  <a:lnTo>
                    <a:pt x="2705394" y="1056853"/>
                  </a:lnTo>
                  <a:lnTo>
                    <a:pt x="2762279" y="1045231"/>
                  </a:lnTo>
                  <a:lnTo>
                    <a:pt x="2815559" y="1029898"/>
                  </a:lnTo>
                  <a:lnTo>
                    <a:pt x="2864008" y="1011396"/>
                  </a:lnTo>
                  <a:lnTo>
                    <a:pt x="2906400" y="990264"/>
                  </a:lnTo>
                  <a:lnTo>
                    <a:pt x="2941506" y="967045"/>
                  </a:lnTo>
                  <a:lnTo>
                    <a:pt x="2984958" y="916506"/>
                  </a:lnTo>
                  <a:lnTo>
                    <a:pt x="2990850" y="890269"/>
                  </a:lnTo>
                  <a:lnTo>
                    <a:pt x="2990850" y="756919"/>
                  </a:lnTo>
                  <a:lnTo>
                    <a:pt x="2990850" y="623569"/>
                  </a:lnTo>
                  <a:lnTo>
                    <a:pt x="2990850" y="443229"/>
                  </a:lnTo>
                  <a:lnTo>
                    <a:pt x="2990850" y="309879"/>
                  </a:lnTo>
                  <a:lnTo>
                    <a:pt x="2990850" y="176529"/>
                  </a:lnTo>
                  <a:lnTo>
                    <a:pt x="2984958" y="149984"/>
                  </a:lnTo>
                  <a:lnTo>
                    <a:pt x="2941506" y="99194"/>
                  </a:lnTo>
                  <a:lnTo>
                    <a:pt x="2906400" y="75986"/>
                  </a:lnTo>
                  <a:lnTo>
                    <a:pt x="2864008" y="54927"/>
                  </a:lnTo>
                  <a:lnTo>
                    <a:pt x="2815559" y="36535"/>
                  </a:lnTo>
                  <a:lnTo>
                    <a:pt x="2762279" y="21328"/>
                  </a:lnTo>
                  <a:lnTo>
                    <a:pt x="2705394" y="9824"/>
                  </a:lnTo>
                  <a:lnTo>
                    <a:pt x="2646132" y="2542"/>
                  </a:lnTo>
                  <a:lnTo>
                    <a:pt x="2585720" y="0"/>
                  </a:lnTo>
                  <a:lnTo>
                    <a:pt x="2282190" y="0"/>
                  </a:lnTo>
                  <a:lnTo>
                    <a:pt x="1977389" y="0"/>
                  </a:lnTo>
                  <a:lnTo>
                    <a:pt x="1564639" y="0"/>
                  </a:lnTo>
                  <a:lnTo>
                    <a:pt x="1261110" y="0"/>
                  </a:lnTo>
                  <a:lnTo>
                    <a:pt x="957579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479800" y="232409"/>
            <a:ext cx="2032635" cy="99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Several parallel  queues to spread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load  across servers (keep  connections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alive)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74527" y="456247"/>
            <a:ext cx="4217035" cy="1467485"/>
            <a:chOff x="4474527" y="456247"/>
            <a:chExt cx="4217035" cy="1467485"/>
          </a:xfrm>
        </p:grpSpPr>
        <p:sp>
          <p:nvSpPr>
            <p:cNvPr id="9" name="object 9"/>
            <p:cNvSpPr/>
            <p:nvPr/>
          </p:nvSpPr>
          <p:spPr>
            <a:xfrm>
              <a:off x="4479290" y="461009"/>
              <a:ext cx="4207510" cy="1457960"/>
            </a:xfrm>
            <a:custGeom>
              <a:avLst/>
              <a:gdLst/>
              <a:ahLst/>
              <a:cxnLst/>
              <a:rect l="l" t="t" r="r" b="b"/>
              <a:pathLst>
                <a:path w="4207509" h="1457960">
                  <a:moveTo>
                    <a:pt x="3802380" y="0"/>
                  </a:moveTo>
                  <a:lnTo>
                    <a:pt x="2174240" y="0"/>
                  </a:lnTo>
                  <a:lnTo>
                    <a:pt x="2119004" y="2810"/>
                  </a:lnTo>
                  <a:lnTo>
                    <a:pt x="2064735" y="10892"/>
                  </a:lnTo>
                  <a:lnTo>
                    <a:pt x="2012339" y="23727"/>
                  </a:lnTo>
                  <a:lnTo>
                    <a:pt x="1962719" y="40792"/>
                  </a:lnTo>
                  <a:lnTo>
                    <a:pt x="1916781" y="61567"/>
                  </a:lnTo>
                  <a:lnTo>
                    <a:pt x="1875428" y="85531"/>
                  </a:lnTo>
                  <a:lnTo>
                    <a:pt x="1839565" y="112163"/>
                  </a:lnTo>
                  <a:lnTo>
                    <a:pt x="1810098" y="140942"/>
                  </a:lnTo>
                  <a:lnTo>
                    <a:pt x="1773965" y="202856"/>
                  </a:lnTo>
                  <a:lnTo>
                    <a:pt x="1769110" y="234950"/>
                  </a:lnTo>
                  <a:lnTo>
                    <a:pt x="1769110" y="826769"/>
                  </a:lnTo>
                  <a:lnTo>
                    <a:pt x="0" y="1457960"/>
                  </a:lnTo>
                  <a:lnTo>
                    <a:pt x="1769110" y="1179829"/>
                  </a:lnTo>
                  <a:lnTo>
                    <a:pt x="1773965" y="1211637"/>
                  </a:lnTo>
                  <a:lnTo>
                    <a:pt x="1787930" y="1242969"/>
                  </a:lnTo>
                  <a:lnTo>
                    <a:pt x="1839565" y="1302055"/>
                  </a:lnTo>
                  <a:lnTo>
                    <a:pt x="1875428" y="1328732"/>
                  </a:lnTo>
                  <a:lnTo>
                    <a:pt x="1916781" y="1352782"/>
                  </a:lnTo>
                  <a:lnTo>
                    <a:pt x="1962719" y="1373666"/>
                  </a:lnTo>
                  <a:lnTo>
                    <a:pt x="2012339" y="1390846"/>
                  </a:lnTo>
                  <a:lnTo>
                    <a:pt x="2064735" y="1403784"/>
                  </a:lnTo>
                  <a:lnTo>
                    <a:pt x="2119004" y="1411941"/>
                  </a:lnTo>
                  <a:lnTo>
                    <a:pt x="2174240" y="1414779"/>
                  </a:lnTo>
                  <a:lnTo>
                    <a:pt x="3802380" y="1414779"/>
                  </a:lnTo>
                  <a:lnTo>
                    <a:pt x="3857329" y="1411941"/>
                  </a:lnTo>
                  <a:lnTo>
                    <a:pt x="3911420" y="1403784"/>
                  </a:lnTo>
                  <a:lnTo>
                    <a:pt x="3963731" y="1390846"/>
                  </a:lnTo>
                  <a:lnTo>
                    <a:pt x="4013339" y="1373666"/>
                  </a:lnTo>
                  <a:lnTo>
                    <a:pt x="4059323" y="1352782"/>
                  </a:lnTo>
                  <a:lnTo>
                    <a:pt x="4100762" y="1328732"/>
                  </a:lnTo>
                  <a:lnTo>
                    <a:pt x="4136733" y="1302055"/>
                  </a:lnTo>
                  <a:lnTo>
                    <a:pt x="4166315" y="1273288"/>
                  </a:lnTo>
                  <a:lnTo>
                    <a:pt x="4202625" y="1211637"/>
                  </a:lnTo>
                  <a:lnTo>
                    <a:pt x="4207510" y="1179829"/>
                  </a:lnTo>
                  <a:lnTo>
                    <a:pt x="4207510" y="234950"/>
                  </a:lnTo>
                  <a:lnTo>
                    <a:pt x="4188586" y="171346"/>
                  </a:lnTo>
                  <a:lnTo>
                    <a:pt x="4136733" y="112163"/>
                  </a:lnTo>
                  <a:lnTo>
                    <a:pt x="4100762" y="85531"/>
                  </a:lnTo>
                  <a:lnTo>
                    <a:pt x="4059323" y="61567"/>
                  </a:lnTo>
                  <a:lnTo>
                    <a:pt x="4013339" y="40792"/>
                  </a:lnTo>
                  <a:lnTo>
                    <a:pt x="3963731" y="23727"/>
                  </a:lnTo>
                  <a:lnTo>
                    <a:pt x="3911420" y="10892"/>
                  </a:lnTo>
                  <a:lnTo>
                    <a:pt x="3857329" y="2810"/>
                  </a:lnTo>
                  <a:lnTo>
                    <a:pt x="380238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9290" y="461009"/>
              <a:ext cx="4207510" cy="1457960"/>
            </a:xfrm>
            <a:custGeom>
              <a:avLst/>
              <a:gdLst/>
              <a:ahLst/>
              <a:cxnLst/>
              <a:rect l="l" t="t" r="r" b="b"/>
              <a:pathLst>
                <a:path w="4207509" h="1457960">
                  <a:moveTo>
                    <a:pt x="2174240" y="0"/>
                  </a:moveTo>
                  <a:lnTo>
                    <a:pt x="2119004" y="2810"/>
                  </a:lnTo>
                  <a:lnTo>
                    <a:pt x="2064735" y="10892"/>
                  </a:lnTo>
                  <a:lnTo>
                    <a:pt x="2012339" y="23727"/>
                  </a:lnTo>
                  <a:lnTo>
                    <a:pt x="1962719" y="40792"/>
                  </a:lnTo>
                  <a:lnTo>
                    <a:pt x="1916781" y="61567"/>
                  </a:lnTo>
                  <a:lnTo>
                    <a:pt x="1875428" y="85531"/>
                  </a:lnTo>
                  <a:lnTo>
                    <a:pt x="1839565" y="112163"/>
                  </a:lnTo>
                  <a:lnTo>
                    <a:pt x="1810098" y="140942"/>
                  </a:lnTo>
                  <a:lnTo>
                    <a:pt x="1773965" y="202856"/>
                  </a:lnTo>
                  <a:lnTo>
                    <a:pt x="1769110" y="234950"/>
                  </a:lnTo>
                  <a:lnTo>
                    <a:pt x="1769110" y="411479"/>
                  </a:lnTo>
                  <a:lnTo>
                    <a:pt x="1769110" y="586739"/>
                  </a:lnTo>
                  <a:lnTo>
                    <a:pt x="1769110" y="826769"/>
                  </a:lnTo>
                  <a:lnTo>
                    <a:pt x="0" y="1457960"/>
                  </a:lnTo>
                  <a:lnTo>
                    <a:pt x="1769110" y="1179829"/>
                  </a:lnTo>
                  <a:lnTo>
                    <a:pt x="1787930" y="1242969"/>
                  </a:lnTo>
                  <a:lnTo>
                    <a:pt x="1839565" y="1302055"/>
                  </a:lnTo>
                  <a:lnTo>
                    <a:pt x="1875428" y="1328732"/>
                  </a:lnTo>
                  <a:lnTo>
                    <a:pt x="1916781" y="1352782"/>
                  </a:lnTo>
                  <a:lnTo>
                    <a:pt x="1962719" y="1373666"/>
                  </a:lnTo>
                  <a:lnTo>
                    <a:pt x="2012339" y="1390846"/>
                  </a:lnTo>
                  <a:lnTo>
                    <a:pt x="2064735" y="1403784"/>
                  </a:lnTo>
                  <a:lnTo>
                    <a:pt x="2119004" y="1411941"/>
                  </a:lnTo>
                  <a:lnTo>
                    <a:pt x="2174240" y="1414779"/>
                  </a:lnTo>
                  <a:lnTo>
                    <a:pt x="2477769" y="1414779"/>
                  </a:lnTo>
                  <a:lnTo>
                    <a:pt x="2781300" y="1414779"/>
                  </a:lnTo>
                  <a:lnTo>
                    <a:pt x="3194050" y="1414779"/>
                  </a:lnTo>
                  <a:lnTo>
                    <a:pt x="3498850" y="1414779"/>
                  </a:lnTo>
                  <a:lnTo>
                    <a:pt x="3802380" y="1414779"/>
                  </a:lnTo>
                  <a:lnTo>
                    <a:pt x="3857329" y="1411941"/>
                  </a:lnTo>
                  <a:lnTo>
                    <a:pt x="3911420" y="1403784"/>
                  </a:lnTo>
                  <a:lnTo>
                    <a:pt x="3963731" y="1390846"/>
                  </a:lnTo>
                  <a:lnTo>
                    <a:pt x="4013339" y="1373666"/>
                  </a:lnTo>
                  <a:lnTo>
                    <a:pt x="4059323" y="1352782"/>
                  </a:lnTo>
                  <a:lnTo>
                    <a:pt x="4100762" y="1328732"/>
                  </a:lnTo>
                  <a:lnTo>
                    <a:pt x="4136733" y="1302055"/>
                  </a:lnTo>
                  <a:lnTo>
                    <a:pt x="4166315" y="1273288"/>
                  </a:lnTo>
                  <a:lnTo>
                    <a:pt x="4202625" y="1211637"/>
                  </a:lnTo>
                  <a:lnTo>
                    <a:pt x="4207510" y="1179829"/>
                  </a:lnTo>
                  <a:lnTo>
                    <a:pt x="4207510" y="1003300"/>
                  </a:lnTo>
                  <a:lnTo>
                    <a:pt x="4207510" y="826769"/>
                  </a:lnTo>
                  <a:lnTo>
                    <a:pt x="4207510" y="586739"/>
                  </a:lnTo>
                  <a:lnTo>
                    <a:pt x="4207510" y="411479"/>
                  </a:lnTo>
                  <a:lnTo>
                    <a:pt x="4207510" y="234950"/>
                  </a:lnTo>
                  <a:lnTo>
                    <a:pt x="4202625" y="202856"/>
                  </a:lnTo>
                  <a:lnTo>
                    <a:pt x="4166315" y="140942"/>
                  </a:lnTo>
                  <a:lnTo>
                    <a:pt x="4136733" y="112163"/>
                  </a:lnTo>
                  <a:lnTo>
                    <a:pt x="4100762" y="85531"/>
                  </a:lnTo>
                  <a:lnTo>
                    <a:pt x="4059323" y="61567"/>
                  </a:lnTo>
                  <a:lnTo>
                    <a:pt x="4013339" y="40792"/>
                  </a:lnTo>
                  <a:lnTo>
                    <a:pt x="3963731" y="23727"/>
                  </a:lnTo>
                  <a:lnTo>
                    <a:pt x="3911420" y="10892"/>
                  </a:lnTo>
                  <a:lnTo>
                    <a:pt x="3857329" y="2810"/>
                  </a:lnTo>
                  <a:lnTo>
                    <a:pt x="3802380" y="0"/>
                  </a:lnTo>
                  <a:lnTo>
                    <a:pt x="3498850" y="0"/>
                  </a:lnTo>
                  <a:lnTo>
                    <a:pt x="3194050" y="0"/>
                  </a:lnTo>
                  <a:lnTo>
                    <a:pt x="2781300" y="0"/>
                  </a:lnTo>
                  <a:lnTo>
                    <a:pt x="2477769" y="0"/>
                  </a:lnTo>
                  <a:lnTo>
                    <a:pt x="217424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17309" y="547370"/>
            <a:ext cx="210185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DNS server using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UDP  (less overhead than  TCP), large persistent  in-memory </a:t>
            </a:r>
            <a:r>
              <a:rPr sz="1600" dirty="0">
                <a:latin typeface="Arial"/>
                <a:cs typeface="Arial"/>
              </a:rPr>
              <a:t>cache, </a:t>
            </a:r>
            <a:r>
              <a:rPr sz="1600" spc="-5" dirty="0">
                <a:latin typeface="Arial"/>
                <a:cs typeface="Arial"/>
              </a:rPr>
              <a:t>and  prefetching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155757" y="3442017"/>
            <a:ext cx="4612005" cy="1687195"/>
            <a:chOff x="4155757" y="3442017"/>
            <a:chExt cx="4612005" cy="1687195"/>
          </a:xfrm>
        </p:grpSpPr>
        <p:sp>
          <p:nvSpPr>
            <p:cNvPr id="13" name="object 13"/>
            <p:cNvSpPr/>
            <p:nvPr/>
          </p:nvSpPr>
          <p:spPr>
            <a:xfrm>
              <a:off x="4160520" y="3446779"/>
              <a:ext cx="4602480" cy="1677670"/>
            </a:xfrm>
            <a:custGeom>
              <a:avLst/>
              <a:gdLst/>
              <a:ahLst/>
              <a:cxnLst/>
              <a:rect l="l" t="t" r="r" b="b"/>
              <a:pathLst>
                <a:path w="4602480" h="1677670">
                  <a:moveTo>
                    <a:pt x="0" y="0"/>
                  </a:moveTo>
                  <a:lnTo>
                    <a:pt x="2569209" y="1051560"/>
                  </a:lnTo>
                  <a:lnTo>
                    <a:pt x="2501798" y="1053375"/>
                  </a:lnTo>
                  <a:lnTo>
                    <a:pt x="2436133" y="1058556"/>
                  </a:lnTo>
                  <a:lnTo>
                    <a:pt x="2373865" y="1066705"/>
                  </a:lnTo>
                  <a:lnTo>
                    <a:pt x="2316645" y="1077426"/>
                  </a:lnTo>
                  <a:lnTo>
                    <a:pt x="2266125" y="1090322"/>
                  </a:lnTo>
                  <a:lnTo>
                    <a:pt x="2223958" y="1104994"/>
                  </a:lnTo>
                  <a:lnTo>
                    <a:pt x="2171283" y="1138080"/>
                  </a:lnTo>
                  <a:lnTo>
                    <a:pt x="2164079" y="1155700"/>
                  </a:lnTo>
                  <a:lnTo>
                    <a:pt x="2164079" y="1573530"/>
                  </a:lnTo>
                  <a:lnTo>
                    <a:pt x="2191793" y="1607671"/>
                  </a:lnTo>
                  <a:lnTo>
                    <a:pt x="2266125" y="1638385"/>
                  </a:lnTo>
                  <a:lnTo>
                    <a:pt x="2316645" y="1651385"/>
                  </a:lnTo>
                  <a:lnTo>
                    <a:pt x="2373865" y="1662241"/>
                  </a:lnTo>
                  <a:lnTo>
                    <a:pt x="2436133" y="1670527"/>
                  </a:lnTo>
                  <a:lnTo>
                    <a:pt x="2501798" y="1675812"/>
                  </a:lnTo>
                  <a:lnTo>
                    <a:pt x="2569209" y="1677670"/>
                  </a:lnTo>
                  <a:lnTo>
                    <a:pt x="4197350" y="1677670"/>
                  </a:lnTo>
                  <a:lnTo>
                    <a:pt x="4264761" y="1675812"/>
                  </a:lnTo>
                  <a:lnTo>
                    <a:pt x="4330426" y="1670527"/>
                  </a:lnTo>
                  <a:lnTo>
                    <a:pt x="4392694" y="1662241"/>
                  </a:lnTo>
                  <a:lnTo>
                    <a:pt x="4449914" y="1651385"/>
                  </a:lnTo>
                  <a:lnTo>
                    <a:pt x="4500434" y="1638385"/>
                  </a:lnTo>
                  <a:lnTo>
                    <a:pt x="4542601" y="1623671"/>
                  </a:lnTo>
                  <a:lnTo>
                    <a:pt x="4595276" y="1590815"/>
                  </a:lnTo>
                  <a:lnTo>
                    <a:pt x="4602480" y="1573530"/>
                  </a:lnTo>
                  <a:lnTo>
                    <a:pt x="4602480" y="1155700"/>
                  </a:lnTo>
                  <a:lnTo>
                    <a:pt x="4574766" y="1121045"/>
                  </a:lnTo>
                  <a:lnTo>
                    <a:pt x="4500434" y="1090322"/>
                  </a:lnTo>
                  <a:lnTo>
                    <a:pt x="4449914" y="1077426"/>
                  </a:lnTo>
                  <a:lnTo>
                    <a:pt x="4392694" y="1066705"/>
                  </a:lnTo>
                  <a:lnTo>
                    <a:pt x="4330426" y="1058556"/>
                  </a:lnTo>
                  <a:lnTo>
                    <a:pt x="4264761" y="1053375"/>
                  </a:lnTo>
                  <a:lnTo>
                    <a:pt x="4197350" y="1051560"/>
                  </a:lnTo>
                  <a:lnTo>
                    <a:pt x="3176270" y="1051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0520" y="3446779"/>
              <a:ext cx="4602480" cy="1677670"/>
            </a:xfrm>
            <a:custGeom>
              <a:avLst/>
              <a:gdLst/>
              <a:ahLst/>
              <a:cxnLst/>
              <a:rect l="l" t="t" r="r" b="b"/>
              <a:pathLst>
                <a:path w="4602480" h="1677670">
                  <a:moveTo>
                    <a:pt x="2569209" y="1051560"/>
                  </a:moveTo>
                  <a:lnTo>
                    <a:pt x="2501798" y="1053375"/>
                  </a:lnTo>
                  <a:lnTo>
                    <a:pt x="2436133" y="1058556"/>
                  </a:lnTo>
                  <a:lnTo>
                    <a:pt x="2373865" y="1066705"/>
                  </a:lnTo>
                  <a:lnTo>
                    <a:pt x="2316645" y="1077426"/>
                  </a:lnTo>
                  <a:lnTo>
                    <a:pt x="2266125" y="1090322"/>
                  </a:lnTo>
                  <a:lnTo>
                    <a:pt x="2223958" y="1104994"/>
                  </a:lnTo>
                  <a:lnTo>
                    <a:pt x="2171283" y="1138080"/>
                  </a:lnTo>
                  <a:lnTo>
                    <a:pt x="2164079" y="1155700"/>
                  </a:lnTo>
                  <a:lnTo>
                    <a:pt x="2164079" y="1233170"/>
                  </a:lnTo>
                  <a:lnTo>
                    <a:pt x="2164079" y="1311910"/>
                  </a:lnTo>
                  <a:lnTo>
                    <a:pt x="2164079" y="1417320"/>
                  </a:lnTo>
                  <a:lnTo>
                    <a:pt x="2164079" y="1496060"/>
                  </a:lnTo>
                  <a:lnTo>
                    <a:pt x="2164079" y="1573530"/>
                  </a:lnTo>
                  <a:lnTo>
                    <a:pt x="2171283" y="1590815"/>
                  </a:lnTo>
                  <a:lnTo>
                    <a:pt x="2223958" y="1623671"/>
                  </a:lnTo>
                  <a:lnTo>
                    <a:pt x="2266125" y="1638385"/>
                  </a:lnTo>
                  <a:lnTo>
                    <a:pt x="2316645" y="1651385"/>
                  </a:lnTo>
                  <a:lnTo>
                    <a:pt x="2373865" y="1662241"/>
                  </a:lnTo>
                  <a:lnTo>
                    <a:pt x="2436133" y="1670527"/>
                  </a:lnTo>
                  <a:lnTo>
                    <a:pt x="2501798" y="1675812"/>
                  </a:lnTo>
                  <a:lnTo>
                    <a:pt x="2569209" y="1677670"/>
                  </a:lnTo>
                  <a:lnTo>
                    <a:pt x="2872739" y="1677670"/>
                  </a:lnTo>
                  <a:lnTo>
                    <a:pt x="3176270" y="1677670"/>
                  </a:lnTo>
                  <a:lnTo>
                    <a:pt x="3590289" y="1677670"/>
                  </a:lnTo>
                  <a:lnTo>
                    <a:pt x="3893820" y="1677670"/>
                  </a:lnTo>
                  <a:lnTo>
                    <a:pt x="4197350" y="1677670"/>
                  </a:lnTo>
                  <a:lnTo>
                    <a:pt x="4264761" y="1675812"/>
                  </a:lnTo>
                  <a:lnTo>
                    <a:pt x="4330426" y="1670527"/>
                  </a:lnTo>
                  <a:lnTo>
                    <a:pt x="4392694" y="1662241"/>
                  </a:lnTo>
                  <a:lnTo>
                    <a:pt x="4449914" y="1651385"/>
                  </a:lnTo>
                  <a:lnTo>
                    <a:pt x="4500434" y="1638385"/>
                  </a:lnTo>
                  <a:lnTo>
                    <a:pt x="4542601" y="1623671"/>
                  </a:lnTo>
                  <a:lnTo>
                    <a:pt x="4595276" y="1590815"/>
                  </a:lnTo>
                  <a:lnTo>
                    <a:pt x="4602480" y="1573530"/>
                  </a:lnTo>
                  <a:lnTo>
                    <a:pt x="4602480" y="1496060"/>
                  </a:lnTo>
                  <a:lnTo>
                    <a:pt x="4602480" y="1417320"/>
                  </a:lnTo>
                  <a:lnTo>
                    <a:pt x="4602480" y="1311910"/>
                  </a:lnTo>
                  <a:lnTo>
                    <a:pt x="4602480" y="1233170"/>
                  </a:lnTo>
                  <a:lnTo>
                    <a:pt x="4602480" y="1155700"/>
                  </a:lnTo>
                  <a:lnTo>
                    <a:pt x="4595276" y="1138080"/>
                  </a:lnTo>
                  <a:lnTo>
                    <a:pt x="4542601" y="1104994"/>
                  </a:lnTo>
                  <a:lnTo>
                    <a:pt x="4500434" y="1090322"/>
                  </a:lnTo>
                  <a:lnTo>
                    <a:pt x="4449914" y="1077426"/>
                  </a:lnTo>
                  <a:lnTo>
                    <a:pt x="4392694" y="1066705"/>
                  </a:lnTo>
                  <a:lnTo>
                    <a:pt x="4330426" y="1058556"/>
                  </a:lnTo>
                  <a:lnTo>
                    <a:pt x="4264761" y="1053375"/>
                  </a:lnTo>
                  <a:lnTo>
                    <a:pt x="4197350" y="1051560"/>
                  </a:lnTo>
                  <a:lnTo>
                    <a:pt x="3893820" y="1051560"/>
                  </a:lnTo>
                  <a:lnTo>
                    <a:pt x="3590289" y="1051560"/>
                  </a:lnTo>
                  <a:lnTo>
                    <a:pt x="3176270" y="1051560"/>
                  </a:lnTo>
                  <a:lnTo>
                    <a:pt x="0" y="0"/>
                  </a:lnTo>
                  <a:lnTo>
                    <a:pt x="2569209" y="105156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87819" y="4555490"/>
            <a:ext cx="1713230" cy="511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843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Optimize use of  </a:t>
            </a:r>
            <a:r>
              <a:rPr sz="1600" spc="-10" dirty="0">
                <a:latin typeface="Arial"/>
                <a:cs typeface="Arial"/>
              </a:rPr>
              <a:t>network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bandwidth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68787" y="5087937"/>
            <a:ext cx="4498975" cy="768985"/>
            <a:chOff x="4268787" y="5087937"/>
            <a:chExt cx="4498975" cy="768985"/>
          </a:xfrm>
        </p:grpSpPr>
        <p:sp>
          <p:nvSpPr>
            <p:cNvPr id="17" name="object 17"/>
            <p:cNvSpPr/>
            <p:nvPr/>
          </p:nvSpPr>
          <p:spPr>
            <a:xfrm>
              <a:off x="4273550" y="5092700"/>
              <a:ext cx="4489450" cy="759460"/>
            </a:xfrm>
            <a:custGeom>
              <a:avLst/>
              <a:gdLst/>
              <a:ahLst/>
              <a:cxnLst/>
              <a:rect l="l" t="t" r="r" b="b"/>
              <a:pathLst>
                <a:path w="4489450" h="759460">
                  <a:moveTo>
                    <a:pt x="0" y="0"/>
                  </a:moveTo>
                  <a:lnTo>
                    <a:pt x="1948179" y="394969"/>
                  </a:lnTo>
                  <a:lnTo>
                    <a:pt x="1879127" y="395702"/>
                  </a:lnTo>
                  <a:lnTo>
                    <a:pt x="1811271" y="397809"/>
                  </a:lnTo>
                  <a:lnTo>
                    <a:pt x="1745746" y="401153"/>
                  </a:lnTo>
                  <a:lnTo>
                    <a:pt x="1683684" y="405595"/>
                  </a:lnTo>
                  <a:lnTo>
                    <a:pt x="1626219" y="411000"/>
                  </a:lnTo>
                  <a:lnTo>
                    <a:pt x="1574485" y="417228"/>
                  </a:lnTo>
                  <a:lnTo>
                    <a:pt x="1529615" y="424144"/>
                  </a:lnTo>
                  <a:lnTo>
                    <a:pt x="1465002" y="439487"/>
                  </a:lnTo>
                  <a:lnTo>
                    <a:pt x="1441450" y="455930"/>
                  </a:lnTo>
                  <a:lnTo>
                    <a:pt x="1441450" y="698500"/>
                  </a:lnTo>
                  <a:lnTo>
                    <a:pt x="1492743" y="722819"/>
                  </a:lnTo>
                  <a:lnTo>
                    <a:pt x="1574485" y="737201"/>
                  </a:lnTo>
                  <a:lnTo>
                    <a:pt x="1626219" y="743429"/>
                  </a:lnTo>
                  <a:lnTo>
                    <a:pt x="1683684" y="748834"/>
                  </a:lnTo>
                  <a:lnTo>
                    <a:pt x="1745746" y="753276"/>
                  </a:lnTo>
                  <a:lnTo>
                    <a:pt x="1811271" y="756620"/>
                  </a:lnTo>
                  <a:lnTo>
                    <a:pt x="1879127" y="758727"/>
                  </a:lnTo>
                  <a:lnTo>
                    <a:pt x="1948179" y="759460"/>
                  </a:lnTo>
                  <a:lnTo>
                    <a:pt x="3982720" y="759460"/>
                  </a:lnTo>
                  <a:lnTo>
                    <a:pt x="4051772" y="758727"/>
                  </a:lnTo>
                  <a:lnTo>
                    <a:pt x="4119628" y="756620"/>
                  </a:lnTo>
                  <a:lnTo>
                    <a:pt x="4185153" y="753276"/>
                  </a:lnTo>
                  <a:lnTo>
                    <a:pt x="4247215" y="748834"/>
                  </a:lnTo>
                  <a:lnTo>
                    <a:pt x="4304680" y="743429"/>
                  </a:lnTo>
                  <a:lnTo>
                    <a:pt x="4356414" y="737201"/>
                  </a:lnTo>
                  <a:lnTo>
                    <a:pt x="4401284" y="730285"/>
                  </a:lnTo>
                  <a:lnTo>
                    <a:pt x="4465897" y="714942"/>
                  </a:lnTo>
                  <a:lnTo>
                    <a:pt x="4489450" y="698500"/>
                  </a:lnTo>
                  <a:lnTo>
                    <a:pt x="4489450" y="455930"/>
                  </a:lnTo>
                  <a:lnTo>
                    <a:pt x="4438156" y="431610"/>
                  </a:lnTo>
                  <a:lnTo>
                    <a:pt x="4356414" y="417228"/>
                  </a:lnTo>
                  <a:lnTo>
                    <a:pt x="4304680" y="411000"/>
                  </a:lnTo>
                  <a:lnTo>
                    <a:pt x="4247215" y="405595"/>
                  </a:lnTo>
                  <a:lnTo>
                    <a:pt x="4185153" y="401153"/>
                  </a:lnTo>
                  <a:lnTo>
                    <a:pt x="4119628" y="397809"/>
                  </a:lnTo>
                  <a:lnTo>
                    <a:pt x="4051772" y="395702"/>
                  </a:lnTo>
                  <a:lnTo>
                    <a:pt x="3982720" y="394969"/>
                  </a:lnTo>
                  <a:lnTo>
                    <a:pt x="2706370" y="394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3550" y="5092700"/>
              <a:ext cx="4489450" cy="759460"/>
            </a:xfrm>
            <a:custGeom>
              <a:avLst/>
              <a:gdLst/>
              <a:ahLst/>
              <a:cxnLst/>
              <a:rect l="l" t="t" r="r" b="b"/>
              <a:pathLst>
                <a:path w="4489450" h="759460">
                  <a:moveTo>
                    <a:pt x="1948179" y="394969"/>
                  </a:moveTo>
                  <a:lnTo>
                    <a:pt x="1879127" y="395702"/>
                  </a:lnTo>
                  <a:lnTo>
                    <a:pt x="1811271" y="397809"/>
                  </a:lnTo>
                  <a:lnTo>
                    <a:pt x="1745746" y="401153"/>
                  </a:lnTo>
                  <a:lnTo>
                    <a:pt x="1683684" y="405595"/>
                  </a:lnTo>
                  <a:lnTo>
                    <a:pt x="1626219" y="411000"/>
                  </a:lnTo>
                  <a:lnTo>
                    <a:pt x="1574485" y="417228"/>
                  </a:lnTo>
                  <a:lnTo>
                    <a:pt x="1529615" y="424144"/>
                  </a:lnTo>
                  <a:lnTo>
                    <a:pt x="1465002" y="439487"/>
                  </a:lnTo>
                  <a:lnTo>
                    <a:pt x="1441450" y="455930"/>
                  </a:lnTo>
                  <a:lnTo>
                    <a:pt x="1441450" y="501650"/>
                  </a:lnTo>
                  <a:lnTo>
                    <a:pt x="1441450" y="546100"/>
                  </a:lnTo>
                  <a:lnTo>
                    <a:pt x="1441450" y="608330"/>
                  </a:lnTo>
                  <a:lnTo>
                    <a:pt x="1441450" y="654050"/>
                  </a:lnTo>
                  <a:lnTo>
                    <a:pt x="1441450" y="698500"/>
                  </a:lnTo>
                  <a:lnTo>
                    <a:pt x="1447527" y="706789"/>
                  </a:lnTo>
                  <a:lnTo>
                    <a:pt x="1492743" y="722819"/>
                  </a:lnTo>
                  <a:lnTo>
                    <a:pt x="1574485" y="737201"/>
                  </a:lnTo>
                  <a:lnTo>
                    <a:pt x="1626219" y="743429"/>
                  </a:lnTo>
                  <a:lnTo>
                    <a:pt x="1683684" y="748834"/>
                  </a:lnTo>
                  <a:lnTo>
                    <a:pt x="1745746" y="753276"/>
                  </a:lnTo>
                  <a:lnTo>
                    <a:pt x="1811271" y="756620"/>
                  </a:lnTo>
                  <a:lnTo>
                    <a:pt x="1879127" y="758727"/>
                  </a:lnTo>
                  <a:lnTo>
                    <a:pt x="1948179" y="759460"/>
                  </a:lnTo>
                  <a:lnTo>
                    <a:pt x="2326640" y="759460"/>
                  </a:lnTo>
                  <a:lnTo>
                    <a:pt x="2706370" y="759460"/>
                  </a:lnTo>
                  <a:lnTo>
                    <a:pt x="3223259" y="759460"/>
                  </a:lnTo>
                  <a:lnTo>
                    <a:pt x="3602990" y="759460"/>
                  </a:lnTo>
                  <a:lnTo>
                    <a:pt x="3982720" y="759460"/>
                  </a:lnTo>
                  <a:lnTo>
                    <a:pt x="4051772" y="758727"/>
                  </a:lnTo>
                  <a:lnTo>
                    <a:pt x="4119628" y="756620"/>
                  </a:lnTo>
                  <a:lnTo>
                    <a:pt x="4185153" y="753276"/>
                  </a:lnTo>
                  <a:lnTo>
                    <a:pt x="4247215" y="748834"/>
                  </a:lnTo>
                  <a:lnTo>
                    <a:pt x="4304680" y="743429"/>
                  </a:lnTo>
                  <a:lnTo>
                    <a:pt x="4356414" y="737201"/>
                  </a:lnTo>
                  <a:lnTo>
                    <a:pt x="4401284" y="730285"/>
                  </a:lnTo>
                  <a:lnTo>
                    <a:pt x="4465897" y="714942"/>
                  </a:lnTo>
                  <a:lnTo>
                    <a:pt x="4489450" y="698500"/>
                  </a:lnTo>
                  <a:lnTo>
                    <a:pt x="4489450" y="654050"/>
                  </a:lnTo>
                  <a:lnTo>
                    <a:pt x="4489450" y="608330"/>
                  </a:lnTo>
                  <a:lnTo>
                    <a:pt x="4489450" y="546100"/>
                  </a:lnTo>
                  <a:lnTo>
                    <a:pt x="4489450" y="501650"/>
                  </a:lnTo>
                  <a:lnTo>
                    <a:pt x="4489450" y="455930"/>
                  </a:lnTo>
                  <a:lnTo>
                    <a:pt x="4483372" y="447640"/>
                  </a:lnTo>
                  <a:lnTo>
                    <a:pt x="4438156" y="431610"/>
                  </a:lnTo>
                  <a:lnTo>
                    <a:pt x="4356414" y="417228"/>
                  </a:lnTo>
                  <a:lnTo>
                    <a:pt x="4304680" y="411000"/>
                  </a:lnTo>
                  <a:lnTo>
                    <a:pt x="4247215" y="405595"/>
                  </a:lnTo>
                  <a:lnTo>
                    <a:pt x="4185153" y="401153"/>
                  </a:lnTo>
                  <a:lnTo>
                    <a:pt x="4119628" y="397809"/>
                  </a:lnTo>
                  <a:lnTo>
                    <a:pt x="4051772" y="395702"/>
                  </a:lnTo>
                  <a:lnTo>
                    <a:pt x="3982720" y="394969"/>
                  </a:lnTo>
                  <a:lnTo>
                    <a:pt x="3602990" y="394969"/>
                  </a:lnTo>
                  <a:lnTo>
                    <a:pt x="3223259" y="394969"/>
                  </a:lnTo>
                  <a:lnTo>
                    <a:pt x="2706370" y="394969"/>
                  </a:lnTo>
                  <a:lnTo>
                    <a:pt x="0" y="0"/>
                  </a:lnTo>
                  <a:lnTo>
                    <a:pt x="1948179" y="39496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39790" y="5535929"/>
            <a:ext cx="25977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Optimize </a:t>
            </a:r>
            <a:r>
              <a:rPr sz="1600" dirty="0">
                <a:latin typeface="Arial"/>
                <a:cs typeface="Arial"/>
              </a:rPr>
              <a:t>disk </a:t>
            </a:r>
            <a:r>
              <a:rPr sz="1600" spc="-5" dirty="0">
                <a:latin typeface="Arial"/>
                <a:cs typeface="Arial"/>
              </a:rPr>
              <a:t>I/O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throughput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09927" y="5138827"/>
            <a:ext cx="3057525" cy="794385"/>
            <a:chOff x="2509927" y="5138827"/>
            <a:chExt cx="3057525" cy="794385"/>
          </a:xfrm>
        </p:grpSpPr>
        <p:sp>
          <p:nvSpPr>
            <p:cNvPr id="21" name="object 21"/>
            <p:cNvSpPr/>
            <p:nvPr/>
          </p:nvSpPr>
          <p:spPr>
            <a:xfrm>
              <a:off x="2514599" y="5143500"/>
              <a:ext cx="3048000" cy="784860"/>
            </a:xfrm>
            <a:custGeom>
              <a:avLst/>
              <a:gdLst/>
              <a:ahLst/>
              <a:cxnLst/>
              <a:rect l="l" t="t" r="r" b="b"/>
              <a:pathLst>
                <a:path w="3048000" h="784860">
                  <a:moveTo>
                    <a:pt x="57150" y="0"/>
                  </a:moveTo>
                  <a:lnTo>
                    <a:pt x="506730" y="421640"/>
                  </a:lnTo>
                  <a:lnTo>
                    <a:pt x="437677" y="422343"/>
                  </a:lnTo>
                  <a:lnTo>
                    <a:pt x="369821" y="424368"/>
                  </a:lnTo>
                  <a:lnTo>
                    <a:pt x="304296" y="427591"/>
                  </a:lnTo>
                  <a:lnTo>
                    <a:pt x="242234" y="431883"/>
                  </a:lnTo>
                  <a:lnTo>
                    <a:pt x="184769" y="437121"/>
                  </a:lnTo>
                  <a:lnTo>
                    <a:pt x="133035" y="443177"/>
                  </a:lnTo>
                  <a:lnTo>
                    <a:pt x="88165" y="449926"/>
                  </a:lnTo>
                  <a:lnTo>
                    <a:pt x="23552" y="464998"/>
                  </a:lnTo>
                  <a:lnTo>
                    <a:pt x="0" y="481330"/>
                  </a:lnTo>
                  <a:lnTo>
                    <a:pt x="0" y="723900"/>
                  </a:lnTo>
                  <a:lnTo>
                    <a:pt x="51293" y="748219"/>
                  </a:lnTo>
                  <a:lnTo>
                    <a:pt x="133035" y="762601"/>
                  </a:lnTo>
                  <a:lnTo>
                    <a:pt x="184769" y="768829"/>
                  </a:lnTo>
                  <a:lnTo>
                    <a:pt x="242234" y="774234"/>
                  </a:lnTo>
                  <a:lnTo>
                    <a:pt x="304296" y="778676"/>
                  </a:lnTo>
                  <a:lnTo>
                    <a:pt x="369821" y="782020"/>
                  </a:lnTo>
                  <a:lnTo>
                    <a:pt x="437677" y="784127"/>
                  </a:lnTo>
                  <a:lnTo>
                    <a:pt x="506730" y="784860"/>
                  </a:lnTo>
                  <a:lnTo>
                    <a:pt x="2541270" y="784860"/>
                  </a:lnTo>
                  <a:lnTo>
                    <a:pt x="2610322" y="784127"/>
                  </a:lnTo>
                  <a:lnTo>
                    <a:pt x="2678178" y="782020"/>
                  </a:lnTo>
                  <a:lnTo>
                    <a:pt x="2743703" y="778676"/>
                  </a:lnTo>
                  <a:lnTo>
                    <a:pt x="2805765" y="774234"/>
                  </a:lnTo>
                  <a:lnTo>
                    <a:pt x="2863230" y="768829"/>
                  </a:lnTo>
                  <a:lnTo>
                    <a:pt x="2914964" y="762601"/>
                  </a:lnTo>
                  <a:lnTo>
                    <a:pt x="2959834" y="755685"/>
                  </a:lnTo>
                  <a:lnTo>
                    <a:pt x="3024447" y="740342"/>
                  </a:lnTo>
                  <a:lnTo>
                    <a:pt x="3048000" y="723900"/>
                  </a:lnTo>
                  <a:lnTo>
                    <a:pt x="3048000" y="481330"/>
                  </a:lnTo>
                  <a:lnTo>
                    <a:pt x="2996706" y="457241"/>
                  </a:lnTo>
                  <a:lnTo>
                    <a:pt x="2914964" y="443177"/>
                  </a:lnTo>
                  <a:lnTo>
                    <a:pt x="2863230" y="437121"/>
                  </a:lnTo>
                  <a:lnTo>
                    <a:pt x="2805765" y="431883"/>
                  </a:lnTo>
                  <a:lnTo>
                    <a:pt x="2743703" y="427591"/>
                  </a:lnTo>
                  <a:lnTo>
                    <a:pt x="2678178" y="424368"/>
                  </a:lnTo>
                  <a:lnTo>
                    <a:pt x="2610322" y="422343"/>
                  </a:lnTo>
                  <a:lnTo>
                    <a:pt x="2541270" y="421640"/>
                  </a:lnTo>
                  <a:lnTo>
                    <a:pt x="1264920" y="42164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14599" y="5143500"/>
              <a:ext cx="3048000" cy="784860"/>
            </a:xfrm>
            <a:custGeom>
              <a:avLst/>
              <a:gdLst/>
              <a:ahLst/>
              <a:cxnLst/>
              <a:rect l="l" t="t" r="r" b="b"/>
              <a:pathLst>
                <a:path w="3048000" h="784860">
                  <a:moveTo>
                    <a:pt x="506730" y="421640"/>
                  </a:moveTo>
                  <a:lnTo>
                    <a:pt x="437677" y="422343"/>
                  </a:lnTo>
                  <a:lnTo>
                    <a:pt x="369821" y="424368"/>
                  </a:lnTo>
                  <a:lnTo>
                    <a:pt x="304296" y="427591"/>
                  </a:lnTo>
                  <a:lnTo>
                    <a:pt x="242234" y="431883"/>
                  </a:lnTo>
                  <a:lnTo>
                    <a:pt x="184769" y="437121"/>
                  </a:lnTo>
                  <a:lnTo>
                    <a:pt x="133035" y="443177"/>
                  </a:lnTo>
                  <a:lnTo>
                    <a:pt x="88165" y="449926"/>
                  </a:lnTo>
                  <a:lnTo>
                    <a:pt x="23552" y="464998"/>
                  </a:lnTo>
                  <a:lnTo>
                    <a:pt x="0" y="481330"/>
                  </a:lnTo>
                  <a:lnTo>
                    <a:pt x="0" y="527050"/>
                  </a:lnTo>
                  <a:lnTo>
                    <a:pt x="0" y="572769"/>
                  </a:lnTo>
                  <a:lnTo>
                    <a:pt x="0" y="633730"/>
                  </a:lnTo>
                  <a:lnTo>
                    <a:pt x="0" y="679450"/>
                  </a:lnTo>
                  <a:lnTo>
                    <a:pt x="0" y="723900"/>
                  </a:lnTo>
                  <a:lnTo>
                    <a:pt x="6077" y="732189"/>
                  </a:lnTo>
                  <a:lnTo>
                    <a:pt x="51293" y="748219"/>
                  </a:lnTo>
                  <a:lnTo>
                    <a:pt x="133035" y="762601"/>
                  </a:lnTo>
                  <a:lnTo>
                    <a:pt x="184769" y="768829"/>
                  </a:lnTo>
                  <a:lnTo>
                    <a:pt x="242234" y="774234"/>
                  </a:lnTo>
                  <a:lnTo>
                    <a:pt x="304296" y="778676"/>
                  </a:lnTo>
                  <a:lnTo>
                    <a:pt x="369821" y="782020"/>
                  </a:lnTo>
                  <a:lnTo>
                    <a:pt x="437677" y="784127"/>
                  </a:lnTo>
                  <a:lnTo>
                    <a:pt x="506730" y="784860"/>
                  </a:lnTo>
                  <a:lnTo>
                    <a:pt x="885189" y="784860"/>
                  </a:lnTo>
                  <a:lnTo>
                    <a:pt x="1264920" y="784860"/>
                  </a:lnTo>
                  <a:lnTo>
                    <a:pt x="1781810" y="784860"/>
                  </a:lnTo>
                  <a:lnTo>
                    <a:pt x="2161540" y="784860"/>
                  </a:lnTo>
                  <a:lnTo>
                    <a:pt x="2541270" y="784860"/>
                  </a:lnTo>
                  <a:lnTo>
                    <a:pt x="2610322" y="784127"/>
                  </a:lnTo>
                  <a:lnTo>
                    <a:pt x="2678178" y="782020"/>
                  </a:lnTo>
                  <a:lnTo>
                    <a:pt x="2743703" y="778676"/>
                  </a:lnTo>
                  <a:lnTo>
                    <a:pt x="2805765" y="774234"/>
                  </a:lnTo>
                  <a:lnTo>
                    <a:pt x="2863230" y="768829"/>
                  </a:lnTo>
                  <a:lnTo>
                    <a:pt x="2914964" y="762601"/>
                  </a:lnTo>
                  <a:lnTo>
                    <a:pt x="2959834" y="755685"/>
                  </a:lnTo>
                  <a:lnTo>
                    <a:pt x="3024447" y="740342"/>
                  </a:lnTo>
                  <a:lnTo>
                    <a:pt x="3048000" y="723900"/>
                  </a:lnTo>
                  <a:lnTo>
                    <a:pt x="3048000" y="679450"/>
                  </a:lnTo>
                  <a:lnTo>
                    <a:pt x="3048000" y="633730"/>
                  </a:lnTo>
                  <a:lnTo>
                    <a:pt x="3048000" y="572769"/>
                  </a:lnTo>
                  <a:lnTo>
                    <a:pt x="3048000" y="527050"/>
                  </a:lnTo>
                  <a:lnTo>
                    <a:pt x="3048000" y="481330"/>
                  </a:lnTo>
                  <a:lnTo>
                    <a:pt x="3041922" y="473069"/>
                  </a:lnTo>
                  <a:lnTo>
                    <a:pt x="2996706" y="457241"/>
                  </a:lnTo>
                  <a:lnTo>
                    <a:pt x="2914964" y="443177"/>
                  </a:lnTo>
                  <a:lnTo>
                    <a:pt x="2863230" y="437121"/>
                  </a:lnTo>
                  <a:lnTo>
                    <a:pt x="2805765" y="431883"/>
                  </a:lnTo>
                  <a:lnTo>
                    <a:pt x="2743703" y="427591"/>
                  </a:lnTo>
                  <a:lnTo>
                    <a:pt x="2678178" y="424368"/>
                  </a:lnTo>
                  <a:lnTo>
                    <a:pt x="2610322" y="422343"/>
                  </a:lnTo>
                  <a:lnTo>
                    <a:pt x="2541270" y="421640"/>
                  </a:lnTo>
                  <a:lnTo>
                    <a:pt x="2161540" y="421640"/>
                  </a:lnTo>
                  <a:lnTo>
                    <a:pt x="1781810" y="421640"/>
                  </a:lnTo>
                  <a:lnTo>
                    <a:pt x="1264920" y="421640"/>
                  </a:lnTo>
                  <a:lnTo>
                    <a:pt x="57150" y="0"/>
                  </a:lnTo>
                  <a:lnTo>
                    <a:pt x="506730" y="42164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711450" y="5612129"/>
            <a:ext cx="26523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Huge farm of crawl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machines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3089" y="527050"/>
            <a:ext cx="54171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Universal </a:t>
            </a:r>
            <a:r>
              <a:rPr spc="-5" dirty="0"/>
              <a:t>crawlers:</a:t>
            </a:r>
            <a:r>
              <a:rPr spc="-80" dirty="0"/>
              <a:t> </a:t>
            </a:r>
            <a:r>
              <a:rPr dirty="0">
                <a:solidFill>
                  <a:srgbClr val="FF0000"/>
                </a:solidFill>
              </a:rPr>
              <a:t>Policy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669" y="1269152"/>
            <a:ext cx="6752590" cy="368046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Coverage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6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New </a:t>
            </a:r>
            <a:r>
              <a:rPr sz="2400" dirty="0">
                <a:latin typeface="Times New Roman"/>
                <a:cs typeface="Times New Roman"/>
              </a:rPr>
              <a:t>pages get added all the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5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the crawler find every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page?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Freshness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6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Pages change </a:t>
            </a:r>
            <a:r>
              <a:rPr sz="2400" spc="-5" dirty="0">
                <a:latin typeface="Times New Roman"/>
                <a:cs typeface="Times New Roman"/>
              </a:rPr>
              <a:t>over time, </a:t>
            </a:r>
            <a:r>
              <a:rPr sz="2400" dirty="0">
                <a:latin typeface="Times New Roman"/>
                <a:cs typeface="Times New Roman"/>
              </a:rPr>
              <a:t>get </a:t>
            </a:r>
            <a:r>
              <a:rPr sz="2400" spc="-5" dirty="0">
                <a:latin typeface="Times New Roman"/>
                <a:cs typeface="Times New Roman"/>
              </a:rPr>
              <a:t>removed,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5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How </a:t>
            </a:r>
            <a:r>
              <a:rPr sz="2400" dirty="0">
                <a:latin typeface="Times New Roman"/>
                <a:cs typeface="Times New Roman"/>
              </a:rPr>
              <a:t>frequently can a crawler revisit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?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Trade-off!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6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Focus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" dirty="0">
                <a:latin typeface="Times New Roman"/>
                <a:cs typeface="Times New Roman"/>
              </a:rPr>
              <a:t>most “important” </a:t>
            </a:r>
            <a:r>
              <a:rPr sz="2400" dirty="0">
                <a:latin typeface="Times New Roman"/>
                <a:cs typeface="Times New Roman"/>
              </a:rPr>
              <a:t>pages (crawler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bias)?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5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“Importance” 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subjective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6350" y="527050"/>
            <a:ext cx="65957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Maintaining a “fresh”</a:t>
            </a:r>
            <a:r>
              <a:rPr spc="-65" dirty="0"/>
              <a:t> </a:t>
            </a:r>
            <a:r>
              <a:rPr dirty="0"/>
              <a:t>collection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870" y="1347469"/>
            <a:ext cx="7844155" cy="36652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7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Universal crawlers </a:t>
            </a:r>
            <a:r>
              <a:rPr sz="2800" dirty="0">
                <a:latin typeface="Times New Roman"/>
                <a:cs typeface="Times New Roman"/>
              </a:rPr>
              <a:t>are never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“done”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High variance </a:t>
            </a:r>
            <a:r>
              <a:rPr sz="2800" dirty="0">
                <a:latin typeface="Times New Roman"/>
                <a:cs typeface="Times New Roman"/>
              </a:rPr>
              <a:t>in rate </a:t>
            </a:r>
            <a:r>
              <a:rPr sz="2800" spc="-5" dirty="0">
                <a:latin typeface="Times New Roman"/>
                <a:cs typeface="Times New Roman"/>
              </a:rPr>
              <a:t>and amount </a:t>
            </a:r>
            <a:r>
              <a:rPr sz="2800" dirty="0">
                <a:latin typeface="Times New Roman"/>
                <a:cs typeface="Times New Roman"/>
              </a:rPr>
              <a:t>of page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changes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HTTP </a:t>
            </a:r>
            <a:r>
              <a:rPr sz="2800" spc="-5" dirty="0">
                <a:latin typeface="Times New Roman"/>
                <a:cs typeface="Times New Roman"/>
              </a:rPr>
              <a:t>headers are </a:t>
            </a:r>
            <a:r>
              <a:rPr sz="2800" dirty="0">
                <a:latin typeface="Times New Roman"/>
                <a:cs typeface="Times New Roman"/>
              </a:rPr>
              <a:t>notoriously</a:t>
            </a:r>
            <a:r>
              <a:rPr sz="2800" spc="-5" dirty="0">
                <a:latin typeface="Times New Roman"/>
                <a:cs typeface="Times New Roman"/>
              </a:rPr>
              <a:t> unreliable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6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Last-modified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5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Expires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Solution</a:t>
            </a:r>
            <a:endParaRPr sz="28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ts val="2430"/>
              </a:lnSpc>
              <a:spcBef>
                <a:spcPts val="61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Estimate </a:t>
            </a:r>
            <a:r>
              <a:rPr sz="2400" dirty="0">
                <a:latin typeface="Times New Roman"/>
                <a:cs typeface="Times New Roman"/>
              </a:rPr>
              <a:t>the probability that a previously visited page has  changed in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meanwhile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4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Prioritize by this probability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estimate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7500" y="527050"/>
            <a:ext cx="5972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Estimating page change</a:t>
            </a:r>
            <a:r>
              <a:rPr spc="-75" dirty="0"/>
              <a:t> </a:t>
            </a:r>
            <a:r>
              <a:rPr dirty="0"/>
              <a:t>rates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520190"/>
            <a:ext cx="7503795" cy="29972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54965" marR="5080" indent="-342900">
              <a:lnSpc>
                <a:spcPts val="3140"/>
              </a:lnSpc>
              <a:spcBef>
                <a:spcPts val="38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Algorithms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maintaining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10" dirty="0">
                <a:latin typeface="Times New Roman"/>
                <a:cs typeface="Times New Roman"/>
              </a:rPr>
              <a:t>crawl </a:t>
            </a: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-5" dirty="0">
                <a:latin typeface="Times New Roman"/>
                <a:cs typeface="Times New Roman"/>
              </a:rPr>
              <a:t>which most  </a:t>
            </a:r>
            <a:r>
              <a:rPr sz="2800" dirty="0">
                <a:latin typeface="Times New Roman"/>
                <a:cs typeface="Times New Roman"/>
              </a:rPr>
              <a:t>pages are </a:t>
            </a:r>
            <a:r>
              <a:rPr sz="2800" spc="-5" dirty="0">
                <a:latin typeface="Times New Roman"/>
                <a:cs typeface="Times New Roman"/>
              </a:rPr>
              <a:t>fresher </a:t>
            </a:r>
            <a:r>
              <a:rPr sz="2800" dirty="0">
                <a:latin typeface="Times New Roman"/>
                <a:cs typeface="Times New Roman"/>
              </a:rPr>
              <a:t>than a </a:t>
            </a:r>
            <a:r>
              <a:rPr sz="2800" spc="-5" dirty="0">
                <a:latin typeface="Times New Roman"/>
                <a:cs typeface="Times New Roman"/>
              </a:rPr>
              <a:t>specified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epoch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36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Brewington </a:t>
            </a:r>
            <a:r>
              <a:rPr sz="2400" dirty="0">
                <a:latin typeface="Times New Roman"/>
                <a:cs typeface="Times New Roman"/>
              </a:rPr>
              <a:t>&amp; </a:t>
            </a:r>
            <a:r>
              <a:rPr sz="2400" spc="-5" dirty="0">
                <a:latin typeface="Times New Roman"/>
                <a:cs typeface="Times New Roman"/>
              </a:rPr>
              <a:t>Cybenko; </a:t>
            </a:r>
            <a:r>
              <a:rPr sz="2400" dirty="0">
                <a:latin typeface="Times New Roman"/>
                <a:cs typeface="Times New Roman"/>
              </a:rPr>
              <a:t>Cho, Garcia-Molina &amp;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Page</a:t>
            </a:r>
            <a:endParaRPr sz="2400">
              <a:latin typeface="Times New Roman"/>
              <a:cs typeface="Times New Roman"/>
            </a:endParaRPr>
          </a:p>
          <a:p>
            <a:pPr marL="354965" marR="1026160" indent="-342900">
              <a:lnSpc>
                <a:spcPts val="3150"/>
              </a:lnSpc>
              <a:spcBef>
                <a:spcPts val="75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Assumption: recent </a:t>
            </a:r>
            <a:r>
              <a:rPr sz="2800" dirty="0">
                <a:latin typeface="Times New Roman"/>
                <a:cs typeface="Times New Roman"/>
              </a:rPr>
              <a:t>past </a:t>
            </a:r>
            <a:r>
              <a:rPr sz="2800" spc="-5" dirty="0">
                <a:latin typeface="Times New Roman"/>
                <a:cs typeface="Times New Roman"/>
              </a:rPr>
              <a:t>predicts </a:t>
            </a:r>
            <a:r>
              <a:rPr sz="2800" dirty="0">
                <a:latin typeface="Times New Roman"/>
                <a:cs typeface="Times New Roman"/>
              </a:rPr>
              <a:t>the future  </a:t>
            </a:r>
            <a:r>
              <a:rPr sz="2800" spc="-5" dirty="0">
                <a:latin typeface="Times New Roman"/>
                <a:cs typeface="Times New Roman"/>
              </a:rPr>
              <a:t>(Ntoulas, Cho </a:t>
            </a:r>
            <a:r>
              <a:rPr sz="2800" dirty="0">
                <a:latin typeface="Times New Roman"/>
                <a:cs typeface="Times New Roman"/>
              </a:rPr>
              <a:t>&amp; </a:t>
            </a:r>
            <a:r>
              <a:rPr sz="2800" spc="-5" dirty="0">
                <a:latin typeface="Times New Roman"/>
                <a:cs typeface="Times New Roman"/>
              </a:rPr>
              <a:t>Olston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2004)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359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Frequency of change not a good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predictor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42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Degree </a:t>
            </a:r>
            <a:r>
              <a:rPr sz="2400" dirty="0">
                <a:latin typeface="Times New Roman"/>
                <a:cs typeface="Times New Roman"/>
              </a:rPr>
              <a:t>of change is a better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predictor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74650"/>
            <a:ext cx="5638800" cy="1231106"/>
          </a:xfrm>
        </p:spPr>
        <p:txBody>
          <a:bodyPr/>
          <a:lstStyle/>
          <a:p>
            <a:r>
              <a:rPr lang="en-US" dirty="0" smtClean="0"/>
              <a:t>Preferential Web Crawlers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What is a Web Crawler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524000"/>
            <a:ext cx="866986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627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860" y="560070"/>
            <a:ext cx="6815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Do </a:t>
            </a:r>
            <a:r>
              <a:rPr sz="3600" spc="5" dirty="0"/>
              <a:t>we </a:t>
            </a:r>
            <a:r>
              <a:rPr sz="3600" spc="-5" dirty="0"/>
              <a:t>need </a:t>
            </a:r>
            <a:r>
              <a:rPr sz="3600" dirty="0"/>
              <a:t>to crawl the </a:t>
            </a:r>
            <a:r>
              <a:rPr sz="3600" spc="-5" dirty="0"/>
              <a:t>entire</a:t>
            </a:r>
            <a:r>
              <a:rPr sz="3600" spc="-85" dirty="0"/>
              <a:t> </a:t>
            </a:r>
            <a:r>
              <a:rPr sz="3600" spc="-5" dirty="0"/>
              <a:t>Web?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58469" y="1376679"/>
            <a:ext cx="143510" cy="18719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57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1369" y="1356359"/>
            <a:ext cx="6800850" cy="187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7810">
              <a:lnSpc>
                <a:spcPct val="1052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If </a:t>
            </a:r>
            <a:r>
              <a:rPr sz="2400" spc="-10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cover too </a:t>
            </a:r>
            <a:r>
              <a:rPr sz="2400" spc="-5" dirty="0">
                <a:latin typeface="Times New Roman"/>
                <a:cs typeface="Times New Roman"/>
              </a:rPr>
              <a:t>much, </a:t>
            </a:r>
            <a:r>
              <a:rPr sz="2400" dirty="0">
                <a:latin typeface="Times New Roman"/>
                <a:cs typeface="Times New Roman"/>
              </a:rPr>
              <a:t>it will get stale  </a:t>
            </a:r>
            <a:r>
              <a:rPr sz="2400" spc="-5" dirty="0">
                <a:latin typeface="Times New Roman"/>
                <a:cs typeface="Times New Roman"/>
              </a:rPr>
              <a:t>There </a:t>
            </a:r>
            <a:r>
              <a:rPr sz="2400" spc="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an abundance of pages </a:t>
            </a:r>
            <a:r>
              <a:rPr sz="2400" spc="5" dirty="0">
                <a:latin typeface="Times New Roman"/>
                <a:cs typeface="Times New Roman"/>
              </a:rPr>
              <a:t>in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Web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430"/>
              </a:lnSpc>
              <a:spcBef>
                <a:spcPts val="605"/>
              </a:spcBef>
            </a:pPr>
            <a:r>
              <a:rPr sz="2400" spc="-5" dirty="0">
                <a:latin typeface="Times New Roman"/>
                <a:cs typeface="Times New Roman"/>
              </a:rPr>
              <a:t>For PageRank, pages with </a:t>
            </a:r>
            <a:r>
              <a:rPr sz="2400" dirty="0">
                <a:latin typeface="Times New Roman"/>
                <a:cs typeface="Times New Roman"/>
              </a:rPr>
              <a:t>very low prestige </a:t>
            </a:r>
            <a:r>
              <a:rPr sz="2400" spc="5" dirty="0">
                <a:latin typeface="Times New Roman"/>
                <a:cs typeface="Times New Roman"/>
              </a:rPr>
              <a:t>are </a:t>
            </a:r>
            <a:r>
              <a:rPr sz="2400" dirty="0">
                <a:latin typeface="Times New Roman"/>
                <a:cs typeface="Times New Roman"/>
              </a:rPr>
              <a:t>largely  useless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10" dirty="0">
                <a:latin typeface="Times New Roman"/>
                <a:cs typeface="Times New Roman"/>
              </a:rPr>
              <a:t>What </a:t>
            </a:r>
            <a:r>
              <a:rPr sz="2400" spc="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the goal?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669" y="3220719"/>
            <a:ext cx="137795" cy="9893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1419" y="3220720"/>
            <a:ext cx="5009515" cy="971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2520"/>
              </a:lnSpc>
              <a:spcBef>
                <a:spcPts val="80"/>
              </a:spcBef>
            </a:pPr>
            <a:r>
              <a:rPr sz="2000" dirty="0">
                <a:latin typeface="Times New Roman"/>
                <a:cs typeface="Times New Roman"/>
              </a:rPr>
              <a:t>General search engines: pages </a:t>
            </a:r>
            <a:r>
              <a:rPr sz="2000" spc="-5" dirty="0">
                <a:latin typeface="Times New Roman"/>
                <a:cs typeface="Times New Roman"/>
              </a:rPr>
              <a:t>with </a:t>
            </a:r>
            <a:r>
              <a:rPr sz="2000" dirty="0">
                <a:latin typeface="Times New Roman"/>
                <a:cs typeface="Times New Roman"/>
              </a:rPr>
              <a:t>high prestige  News </a:t>
            </a:r>
            <a:r>
              <a:rPr sz="2000" spc="-5" dirty="0">
                <a:latin typeface="Times New Roman"/>
                <a:cs typeface="Times New Roman"/>
              </a:rPr>
              <a:t>portals: </a:t>
            </a:r>
            <a:r>
              <a:rPr sz="2000" dirty="0">
                <a:latin typeface="Times New Roman"/>
                <a:cs typeface="Times New Roman"/>
              </a:rPr>
              <a:t>pages that change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often</a:t>
            </a: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000" spc="-5" dirty="0">
                <a:latin typeface="Times New Roman"/>
                <a:cs typeface="Times New Roman"/>
              </a:rPr>
              <a:t>Vertical </a:t>
            </a:r>
            <a:r>
              <a:rPr sz="2000" dirty="0">
                <a:latin typeface="Times New Roman"/>
                <a:cs typeface="Times New Roman"/>
              </a:rPr>
              <a:t>portals: pages </a:t>
            </a:r>
            <a:r>
              <a:rPr sz="2000" spc="5" dirty="0">
                <a:latin typeface="Times New Roman"/>
                <a:cs typeface="Times New Roman"/>
              </a:rPr>
              <a:t>on </a:t>
            </a:r>
            <a:r>
              <a:rPr sz="2000" spc="-5" dirty="0">
                <a:latin typeface="Times New Roman"/>
                <a:cs typeface="Times New Roman"/>
              </a:rPr>
              <a:t>some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topic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8469" y="4206240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369" y="4185920"/>
            <a:ext cx="6680834" cy="6997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2430"/>
              </a:lnSpc>
              <a:spcBef>
                <a:spcPts val="555"/>
              </a:spcBef>
            </a:pPr>
            <a:r>
              <a:rPr sz="2400" spc="-10" dirty="0">
                <a:latin typeface="Times New Roman"/>
                <a:cs typeface="Times New Roman"/>
              </a:rPr>
              <a:t>What </a:t>
            </a:r>
            <a:r>
              <a:rPr sz="2400" spc="5" dirty="0">
                <a:latin typeface="Times New Roman"/>
                <a:cs typeface="Times New Roman"/>
              </a:rPr>
              <a:t>are </a:t>
            </a:r>
            <a:r>
              <a:rPr sz="2400" dirty="0">
                <a:latin typeface="Times New Roman"/>
                <a:cs typeface="Times New Roman"/>
              </a:rPr>
              <a:t>appropriate priority measures in these cases?  </a:t>
            </a:r>
            <a:r>
              <a:rPr sz="2400" spc="-5" dirty="0">
                <a:latin typeface="Times New Roman"/>
                <a:cs typeface="Times New Roman"/>
              </a:rPr>
              <a:t>Approximations?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457200"/>
            <a:ext cx="8924925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72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10" dirty="0"/>
              <a:t>u</a:t>
            </a:r>
            <a:r>
              <a:rPr dirty="0"/>
              <a:t>t</a:t>
            </a:r>
            <a:r>
              <a:rPr spc="5" dirty="0"/>
              <a:t>li</a:t>
            </a:r>
            <a:r>
              <a:rPr dirty="0"/>
              <a:t>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264919"/>
            <a:ext cx="143510" cy="2959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244600"/>
            <a:ext cx="6281420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7605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Motivation and </a:t>
            </a:r>
            <a:r>
              <a:rPr sz="2400" spc="-5" dirty="0">
                <a:latin typeface="Times New Roman"/>
                <a:cs typeface="Times New Roman"/>
              </a:rPr>
              <a:t>taxonomy of </a:t>
            </a:r>
            <a:r>
              <a:rPr sz="2400" dirty="0">
                <a:latin typeface="Times New Roman"/>
                <a:cs typeface="Times New Roman"/>
              </a:rPr>
              <a:t>crawlers  Basic crawlers </a:t>
            </a:r>
            <a:r>
              <a:rPr sz="2400" spc="-5" dirty="0">
                <a:latin typeface="Times New Roman"/>
                <a:cs typeface="Times New Roman"/>
              </a:rPr>
              <a:t>and implementation </a:t>
            </a:r>
            <a:r>
              <a:rPr sz="2400" dirty="0">
                <a:latin typeface="Times New Roman"/>
                <a:cs typeface="Times New Roman"/>
              </a:rPr>
              <a:t>issues  Universal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crawlers</a:t>
            </a:r>
            <a:endParaRPr sz="2400">
              <a:latin typeface="Times New Roman"/>
              <a:cs typeface="Times New Roman"/>
            </a:endParaRPr>
          </a:p>
          <a:p>
            <a:pPr marL="12700" marR="1071245">
              <a:lnSpc>
                <a:spcPct val="114599"/>
              </a:lnSpc>
            </a:pP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Preferential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(focused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and topical) crawlers  </a:t>
            </a:r>
            <a:r>
              <a:rPr sz="2400" dirty="0">
                <a:latin typeface="Times New Roman"/>
                <a:cs typeface="Times New Roman"/>
              </a:rPr>
              <a:t>Evaluation of preferential crawlers  </a:t>
            </a:r>
            <a:r>
              <a:rPr sz="2400" spc="-5" dirty="0">
                <a:latin typeface="Times New Roman"/>
                <a:cs typeface="Times New Roman"/>
              </a:rPr>
              <a:t>Crawler </a:t>
            </a:r>
            <a:r>
              <a:rPr sz="2400" dirty="0">
                <a:latin typeface="Times New Roman"/>
                <a:cs typeface="Times New Roman"/>
              </a:rPr>
              <a:t>ethics and conflicts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700"/>
              </a:lnSpc>
              <a:spcBef>
                <a:spcPts val="660"/>
              </a:spcBef>
            </a:pPr>
            <a:r>
              <a:rPr sz="2400" spc="-5" dirty="0">
                <a:latin typeface="Times New Roman"/>
                <a:cs typeface="Times New Roman"/>
              </a:rPr>
              <a:t>New developments: </a:t>
            </a:r>
            <a:r>
              <a:rPr sz="2400" dirty="0">
                <a:latin typeface="Times New Roman"/>
                <a:cs typeface="Times New Roman"/>
              </a:rPr>
              <a:t>social, collaborative, federated  crawlers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9829" y="412750"/>
            <a:ext cx="42456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9900"/>
                </a:solidFill>
              </a:rPr>
              <a:t>Preferential</a:t>
            </a:r>
            <a:r>
              <a:rPr spc="-65" dirty="0">
                <a:solidFill>
                  <a:srgbClr val="009900"/>
                </a:solidFill>
              </a:rPr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0869" y="1395729"/>
            <a:ext cx="143510" cy="185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3769" y="1375409"/>
            <a:ext cx="6650355" cy="185293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92075">
              <a:lnSpc>
                <a:spcPts val="2430"/>
              </a:lnSpc>
              <a:spcBef>
                <a:spcPts val="555"/>
              </a:spcBef>
            </a:pPr>
            <a:r>
              <a:rPr sz="2400" spc="-5" dirty="0">
                <a:latin typeface="Times New Roman"/>
                <a:cs typeface="Times New Roman"/>
              </a:rPr>
              <a:t>Assume </a:t>
            </a:r>
            <a:r>
              <a:rPr sz="2400" spc="-10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estimate for </a:t>
            </a:r>
            <a:r>
              <a:rPr sz="2400" dirty="0">
                <a:latin typeface="Times New Roman"/>
                <a:cs typeface="Times New Roman"/>
              </a:rPr>
              <a:t>each page an </a:t>
            </a:r>
            <a:r>
              <a:rPr sz="2400" spc="-5" dirty="0">
                <a:latin typeface="Times New Roman"/>
                <a:cs typeface="Times New Roman"/>
              </a:rPr>
              <a:t>importance  measure, </a:t>
            </a:r>
            <a:r>
              <a:rPr sz="2400" dirty="0">
                <a:latin typeface="Times New Roman"/>
                <a:cs typeface="Times New Roman"/>
              </a:rPr>
              <a:t>I(p)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05000"/>
              </a:lnSpc>
            </a:pPr>
            <a:r>
              <a:rPr sz="2400" spc="-10" dirty="0">
                <a:latin typeface="Times New Roman"/>
                <a:cs typeface="Times New Roman"/>
              </a:rPr>
              <a:t>Want </a:t>
            </a:r>
            <a:r>
              <a:rPr sz="2400" spc="5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visit </a:t>
            </a:r>
            <a:r>
              <a:rPr sz="2400" dirty="0">
                <a:latin typeface="Times New Roman"/>
                <a:cs typeface="Times New Roman"/>
              </a:rPr>
              <a:t>pages in order of decreasing I(p)  Maintain the frontier as a </a:t>
            </a:r>
            <a:r>
              <a:rPr sz="2400" dirty="0">
                <a:solidFill>
                  <a:srgbClr val="009900"/>
                </a:solidFill>
                <a:latin typeface="Times New Roman"/>
                <a:cs typeface="Times New Roman"/>
              </a:rPr>
              <a:t>priority queue </a:t>
            </a:r>
            <a:r>
              <a:rPr sz="2400" dirty="0">
                <a:latin typeface="Times New Roman"/>
                <a:cs typeface="Times New Roman"/>
              </a:rPr>
              <a:t>sorted by I(p)  Possible </a:t>
            </a:r>
            <a:r>
              <a:rPr sz="2400" spc="-5" dirty="0">
                <a:latin typeface="Times New Roman"/>
                <a:cs typeface="Times New Roman"/>
              </a:rPr>
              <a:t>figures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merit: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8069" y="3237229"/>
            <a:ext cx="13779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3819" y="3220720"/>
            <a:ext cx="5846445" cy="116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15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Precision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~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15"/>
              </a:lnSpc>
            </a:pPr>
            <a:r>
              <a:rPr sz="2000" dirty="0">
                <a:latin typeface="Times New Roman"/>
                <a:cs typeface="Times New Roman"/>
              </a:rPr>
              <a:t>| </a:t>
            </a:r>
            <a:r>
              <a:rPr sz="2000" spc="5" dirty="0">
                <a:latin typeface="Times New Roman"/>
                <a:cs typeface="Times New Roman"/>
              </a:rPr>
              <a:t>p: </a:t>
            </a:r>
            <a:r>
              <a:rPr sz="2000" dirty="0">
                <a:latin typeface="Times New Roman"/>
                <a:cs typeface="Times New Roman"/>
              </a:rPr>
              <a:t>crawled(p) &amp; I(p) &gt; threshold | / | p: crawled(p)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|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15"/>
              </a:lnSpc>
              <a:spcBef>
                <a:spcPts val="120"/>
              </a:spcBef>
            </a:pPr>
            <a:r>
              <a:rPr sz="2000" spc="-5" dirty="0">
                <a:latin typeface="Times New Roman"/>
                <a:cs typeface="Times New Roman"/>
              </a:rPr>
              <a:t>Recall </a:t>
            </a:r>
            <a:r>
              <a:rPr sz="2000" dirty="0">
                <a:latin typeface="Times New Roman"/>
                <a:cs typeface="Times New Roman"/>
              </a:rPr>
              <a:t>~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215"/>
              </a:lnSpc>
            </a:pPr>
            <a:r>
              <a:rPr sz="2000" dirty="0">
                <a:latin typeface="Times New Roman"/>
                <a:cs typeface="Times New Roman"/>
              </a:rPr>
              <a:t>| </a:t>
            </a:r>
            <a:r>
              <a:rPr sz="2000" spc="5" dirty="0">
                <a:latin typeface="Times New Roman"/>
                <a:cs typeface="Times New Roman"/>
              </a:rPr>
              <a:t>p: </a:t>
            </a:r>
            <a:r>
              <a:rPr sz="2000" dirty="0">
                <a:latin typeface="Times New Roman"/>
                <a:cs typeface="Times New Roman"/>
              </a:rPr>
              <a:t>crawled(p) &amp; I(p) &gt; threshold | / | p: I(p) &gt; threshold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|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5029" y="527050"/>
            <a:ext cx="48571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Motivation for</a:t>
            </a:r>
            <a:r>
              <a:rPr spc="-40" dirty="0"/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0869" y="1291590"/>
            <a:ext cx="7527925" cy="376936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4965" marR="5080" indent="-342900">
              <a:lnSpc>
                <a:spcPts val="2830"/>
              </a:lnSpc>
              <a:spcBef>
                <a:spcPts val="63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Support universal </a:t>
            </a:r>
            <a:r>
              <a:rPr sz="2800" spc="-10" dirty="0">
                <a:latin typeface="Times New Roman"/>
                <a:cs typeface="Times New Roman"/>
              </a:rPr>
              <a:t>search </a:t>
            </a:r>
            <a:r>
              <a:rPr sz="2800" spc="-5" dirty="0">
                <a:latin typeface="Times New Roman"/>
                <a:cs typeface="Times New Roman"/>
              </a:rPr>
              <a:t>engines (Google, Yahoo,  MSN/Windows </a:t>
            </a:r>
            <a:r>
              <a:rPr sz="2800" dirty="0">
                <a:latin typeface="Times New Roman"/>
                <a:cs typeface="Times New Roman"/>
              </a:rPr>
              <a:t>Live, </a:t>
            </a:r>
            <a:r>
              <a:rPr sz="2800" spc="-5" dirty="0">
                <a:latin typeface="Times New Roman"/>
                <a:cs typeface="Times New Roman"/>
              </a:rPr>
              <a:t>Ask,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etc.)</a:t>
            </a:r>
            <a:endParaRPr sz="2800">
              <a:latin typeface="Times New Roman"/>
              <a:cs typeface="Times New Roman"/>
            </a:endParaRPr>
          </a:p>
          <a:p>
            <a:pPr marL="354965" marR="352425" indent="-342900">
              <a:lnSpc>
                <a:spcPts val="2830"/>
              </a:lnSpc>
              <a:spcBef>
                <a:spcPts val="69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Vertical (specialized) search </a:t>
            </a:r>
            <a:r>
              <a:rPr sz="2800" dirty="0">
                <a:latin typeface="Times New Roman"/>
                <a:cs typeface="Times New Roman"/>
              </a:rPr>
              <a:t>engines, </a:t>
            </a:r>
            <a:r>
              <a:rPr sz="2800" spc="-5" dirty="0">
                <a:latin typeface="Times New Roman"/>
                <a:cs typeface="Times New Roman"/>
              </a:rPr>
              <a:t>e.g. </a:t>
            </a:r>
            <a:r>
              <a:rPr sz="2800" spc="-10" dirty="0">
                <a:latin typeface="Times New Roman"/>
                <a:cs typeface="Times New Roman"/>
              </a:rPr>
              <a:t>news,  </a:t>
            </a:r>
            <a:r>
              <a:rPr sz="2800" dirty="0">
                <a:latin typeface="Times New Roman"/>
                <a:cs typeface="Times New Roman"/>
              </a:rPr>
              <a:t>shopping, </a:t>
            </a:r>
            <a:r>
              <a:rPr sz="2800" spc="-5" dirty="0">
                <a:latin typeface="Times New Roman"/>
                <a:cs typeface="Times New Roman"/>
              </a:rPr>
              <a:t>papers, recipes, reviews,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etc.</a:t>
            </a:r>
            <a:endParaRPr sz="2800">
              <a:latin typeface="Times New Roman"/>
              <a:cs typeface="Times New Roman"/>
            </a:endParaRPr>
          </a:p>
          <a:p>
            <a:pPr marL="354965" marR="775970" indent="-342900">
              <a:lnSpc>
                <a:spcPts val="2830"/>
              </a:lnSpc>
              <a:spcBef>
                <a:spcPts val="7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Business intelligence: keep track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potential  competitors,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partners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Monitor </a:t>
            </a:r>
            <a:r>
              <a:rPr sz="2800" spc="-10" dirty="0">
                <a:latin typeface="Times New Roman"/>
                <a:cs typeface="Times New Roman"/>
              </a:rPr>
              <a:t>Web </a:t>
            </a:r>
            <a:r>
              <a:rPr sz="2800" spc="-5" dirty="0">
                <a:latin typeface="Times New Roman"/>
                <a:cs typeface="Times New Roman"/>
              </a:rPr>
              <a:t>sites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5" dirty="0">
                <a:latin typeface="Times New Roman"/>
                <a:cs typeface="Times New Roman"/>
              </a:rPr>
              <a:t> interest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Evil: </a:t>
            </a:r>
            <a:r>
              <a:rPr sz="2800" dirty="0">
                <a:latin typeface="Times New Roman"/>
                <a:cs typeface="Times New Roman"/>
              </a:rPr>
              <a:t>harvest </a:t>
            </a:r>
            <a:r>
              <a:rPr sz="2800" spc="-10" dirty="0">
                <a:latin typeface="Times New Roman"/>
                <a:cs typeface="Times New Roman"/>
              </a:rPr>
              <a:t>emails </a:t>
            </a:r>
            <a:r>
              <a:rPr sz="2800" spc="5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spamming,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phishing…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7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… </a:t>
            </a:r>
            <a:r>
              <a:rPr sz="2800" spc="-5" dirty="0">
                <a:latin typeface="Times New Roman"/>
                <a:cs typeface="Times New Roman"/>
              </a:rPr>
              <a:t>Can </a:t>
            </a:r>
            <a:r>
              <a:rPr sz="2800" dirty="0">
                <a:latin typeface="Times New Roman"/>
                <a:cs typeface="Times New Roman"/>
              </a:rPr>
              <a:t>you think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some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others?…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9829" y="220979"/>
            <a:ext cx="42487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Preferential</a:t>
            </a:r>
            <a:r>
              <a:rPr spc="-40" dirty="0"/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070" y="108965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969" y="1069340"/>
            <a:ext cx="8181340" cy="209804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2430"/>
              </a:lnSpc>
              <a:spcBef>
                <a:spcPts val="555"/>
              </a:spcBef>
            </a:pPr>
            <a:r>
              <a:rPr sz="2400" dirty="0">
                <a:latin typeface="Times New Roman"/>
                <a:cs typeface="Times New Roman"/>
              </a:rPr>
              <a:t>Selective bias toward </a:t>
            </a:r>
            <a:r>
              <a:rPr sz="2400" spc="-5" dirty="0">
                <a:latin typeface="Times New Roman"/>
                <a:cs typeface="Times New Roman"/>
              </a:rPr>
              <a:t>some </a:t>
            </a:r>
            <a:r>
              <a:rPr sz="2400" dirty="0">
                <a:latin typeface="Times New Roman"/>
                <a:cs typeface="Times New Roman"/>
              </a:rPr>
              <a:t>pages, eg. </a:t>
            </a:r>
            <a:r>
              <a:rPr sz="2400" spc="-10" dirty="0">
                <a:latin typeface="Times New Roman"/>
                <a:cs typeface="Times New Roman"/>
              </a:rPr>
              <a:t>most </a:t>
            </a:r>
            <a:r>
              <a:rPr sz="2400" dirty="0">
                <a:latin typeface="Times New Roman"/>
                <a:cs typeface="Times New Roman"/>
              </a:rPr>
              <a:t>“relevant”/topical,  closest to seeds, </a:t>
            </a:r>
            <a:r>
              <a:rPr sz="2400" spc="-10" dirty="0">
                <a:latin typeface="Times New Roman"/>
                <a:cs typeface="Times New Roman"/>
              </a:rPr>
              <a:t>most </a:t>
            </a:r>
            <a:r>
              <a:rPr sz="2400" dirty="0">
                <a:latin typeface="Times New Roman"/>
                <a:cs typeface="Times New Roman"/>
              </a:rPr>
              <a:t>popular/largest </a:t>
            </a:r>
            <a:r>
              <a:rPr sz="2400" spc="-5" dirty="0">
                <a:latin typeface="Times New Roman"/>
                <a:cs typeface="Times New Roman"/>
              </a:rPr>
              <a:t>PageRank, unknown </a:t>
            </a:r>
            <a:r>
              <a:rPr sz="2400" dirty="0">
                <a:latin typeface="Times New Roman"/>
                <a:cs typeface="Times New Roman"/>
              </a:rPr>
              <a:t>servers,  highest </a:t>
            </a:r>
            <a:r>
              <a:rPr sz="2400" spc="-5" dirty="0">
                <a:latin typeface="Times New Roman"/>
                <a:cs typeface="Times New Roman"/>
              </a:rPr>
              <a:t>rate/amount </a:t>
            </a:r>
            <a:r>
              <a:rPr sz="2400" dirty="0">
                <a:latin typeface="Times New Roman"/>
                <a:cs typeface="Times New Roman"/>
              </a:rPr>
              <a:t>of change, etc…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Focused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crawlers</a:t>
            </a:r>
            <a:endParaRPr sz="24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130"/>
              </a:spcBef>
              <a:tabLst>
                <a:tab pos="412115" algn="l"/>
              </a:tabLst>
            </a:pPr>
            <a:r>
              <a:rPr sz="3000" baseline="-4166" dirty="0">
                <a:latin typeface="Comic Sans MS"/>
                <a:cs typeface="Comic Sans MS"/>
              </a:rPr>
              <a:t>–	</a:t>
            </a:r>
            <a:r>
              <a:rPr sz="2000" dirty="0">
                <a:latin typeface="Times New Roman"/>
                <a:cs typeface="Times New Roman"/>
              </a:rPr>
              <a:t>Supervised learning: </a:t>
            </a:r>
            <a:r>
              <a:rPr sz="2000" spc="-5" dirty="0">
                <a:solidFill>
                  <a:srgbClr val="0066FF"/>
                </a:solidFill>
                <a:latin typeface="Times New Roman"/>
                <a:cs typeface="Times New Roman"/>
              </a:rPr>
              <a:t>classifier </a:t>
            </a:r>
            <a:r>
              <a:rPr sz="2000" dirty="0">
                <a:latin typeface="Times New Roman"/>
                <a:cs typeface="Times New Roman"/>
              </a:rPr>
              <a:t>based on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labeled</a:t>
            </a:r>
            <a:r>
              <a:rPr sz="2000"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examples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Topical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crawlers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6070" y="2091690"/>
            <a:ext cx="143510" cy="109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269" y="3159760"/>
            <a:ext cx="137795" cy="6680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9019" y="3141980"/>
            <a:ext cx="5128260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4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Best-first </a:t>
            </a:r>
            <a:r>
              <a:rPr sz="2000" dirty="0">
                <a:latin typeface="Times New Roman"/>
                <a:cs typeface="Times New Roman"/>
              </a:rPr>
              <a:t>search based on </a:t>
            </a:r>
            <a:r>
              <a:rPr sz="2000" spc="-5" dirty="0">
                <a:solidFill>
                  <a:srgbClr val="0066FF"/>
                </a:solidFill>
                <a:latin typeface="Times New Roman"/>
                <a:cs typeface="Times New Roman"/>
              </a:rPr>
              <a:t>similarity(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topic</a:t>
            </a:r>
            <a:r>
              <a:rPr sz="2000" spc="-5" dirty="0">
                <a:solidFill>
                  <a:srgbClr val="0066FF"/>
                </a:solidFill>
                <a:latin typeface="Times New Roman"/>
                <a:cs typeface="Times New Roman"/>
              </a:rPr>
              <a:t>, </a:t>
            </a:r>
            <a:r>
              <a:rPr sz="2000" dirty="0">
                <a:solidFill>
                  <a:srgbClr val="0066FF"/>
                </a:solidFill>
                <a:latin typeface="Times New Roman"/>
                <a:cs typeface="Times New Roman"/>
              </a:rPr>
              <a:t>parent)  </a:t>
            </a:r>
            <a:r>
              <a:rPr sz="2000" dirty="0">
                <a:latin typeface="Times New Roman"/>
                <a:cs typeface="Times New Roman"/>
              </a:rPr>
              <a:t>Adaptive</a:t>
            </a:r>
            <a:r>
              <a:rPr sz="2000" spc="-5" dirty="0">
                <a:latin typeface="Times New Roman"/>
                <a:cs typeface="Times New Roman"/>
              </a:rPr>
              <a:t> crawlers</a:t>
            </a:r>
            <a:endParaRPr sz="2000" dirty="0">
              <a:latin typeface="Times New Roman"/>
              <a:cs typeface="Times New Roman"/>
            </a:endParaRPr>
          </a:p>
          <a:p>
            <a:pPr marL="412750" indent="-228600">
              <a:lnSpc>
                <a:spcPct val="100000"/>
              </a:lnSpc>
              <a:spcBef>
                <a:spcPts val="110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latin typeface="Times New Roman"/>
                <a:cs typeface="Times New Roman"/>
              </a:rPr>
              <a:t>Reinforcement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learning</a:t>
            </a:r>
          </a:p>
          <a:p>
            <a:pPr marL="412750" indent="-228600">
              <a:lnSpc>
                <a:spcPct val="100000"/>
              </a:lnSpc>
              <a:spcBef>
                <a:spcPts val="130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latin typeface="Times New Roman"/>
                <a:cs typeface="Times New Roman"/>
              </a:rPr>
              <a:t>Evolutionary algorithms/artificial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life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DF] A Framework for adaptive focused web crawling and information  retrieval using genetic algorithms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"/>
            <a:ext cx="5105400" cy="660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071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310" y="231140"/>
            <a:ext cx="6067425" cy="10795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131060" marR="5080" indent="-2118360">
              <a:lnSpc>
                <a:spcPts val="3979"/>
              </a:lnSpc>
              <a:spcBef>
                <a:spcPts val="515"/>
              </a:spcBef>
            </a:pPr>
            <a:r>
              <a:rPr sz="3600" spc="-5" dirty="0"/>
              <a:t>Preferential crawling algorithms:  Examples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4669" y="1323340"/>
            <a:ext cx="11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569" y="1261428"/>
            <a:ext cx="4317365" cy="9398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0066FF"/>
                </a:solidFill>
                <a:latin typeface="Times New Roman"/>
                <a:cs typeface="Times New Roman"/>
              </a:rPr>
              <a:t>Breadth-First</a:t>
            </a:r>
            <a:endParaRPr sz="1800" dirty="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300"/>
              </a:spcBef>
              <a:tabLst>
                <a:tab pos="412115" algn="l"/>
              </a:tabLst>
            </a:pPr>
            <a:r>
              <a:rPr sz="2400" baseline="-3472" dirty="0">
                <a:latin typeface="Comic Sans MS"/>
                <a:cs typeface="Comic Sans MS"/>
              </a:rPr>
              <a:t>–	</a:t>
            </a:r>
            <a:r>
              <a:rPr sz="1600" spc="-5" dirty="0">
                <a:latin typeface="Times New Roman"/>
                <a:cs typeface="Times New Roman"/>
              </a:rPr>
              <a:t>Exhaustively </a:t>
            </a:r>
            <a:r>
              <a:rPr sz="1600" dirty="0">
                <a:latin typeface="Times New Roman"/>
                <a:cs typeface="Times New Roman"/>
              </a:rPr>
              <a:t>visit </a:t>
            </a:r>
            <a:r>
              <a:rPr sz="1600" spc="-5" dirty="0">
                <a:latin typeface="Times New Roman"/>
                <a:cs typeface="Times New Roman"/>
              </a:rPr>
              <a:t>all </a:t>
            </a:r>
            <a:r>
              <a:rPr sz="1600" dirty="0">
                <a:latin typeface="Times New Roman"/>
                <a:cs typeface="Times New Roman"/>
              </a:rPr>
              <a:t>links </a:t>
            </a:r>
            <a:r>
              <a:rPr sz="1600" spc="-5" dirty="0">
                <a:latin typeface="Times New Roman"/>
                <a:cs typeface="Times New Roman"/>
              </a:rPr>
              <a:t>in order encountered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0066FF"/>
                </a:solidFill>
                <a:latin typeface="Times New Roman"/>
                <a:cs typeface="Times New Roman"/>
              </a:rPr>
              <a:t>Best-</a:t>
            </a:r>
            <a:r>
              <a:rPr sz="1800" i="1" spc="-5" dirty="0">
                <a:solidFill>
                  <a:srgbClr val="0066FF"/>
                </a:solidFill>
                <a:latin typeface="Times New Roman"/>
                <a:cs typeface="Times New Roman"/>
              </a:rPr>
              <a:t>N</a:t>
            </a:r>
            <a:r>
              <a:rPr sz="1800" spc="-5" dirty="0">
                <a:solidFill>
                  <a:srgbClr val="0066FF"/>
                </a:solidFill>
                <a:latin typeface="Times New Roman"/>
                <a:cs typeface="Times New Roman"/>
              </a:rPr>
              <a:t>-First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669" y="1920240"/>
            <a:ext cx="11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1869" y="2190749"/>
            <a:ext cx="115570" cy="58674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dirty="0">
                <a:latin typeface="Comic Sans MS"/>
                <a:cs typeface="Comic Sans MS"/>
              </a:rPr>
              <a:t>–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dirty="0">
                <a:latin typeface="Comic Sans MS"/>
                <a:cs typeface="Comic Sans MS"/>
              </a:rPr>
              <a:t>–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7619" y="2176779"/>
            <a:ext cx="4766310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Priority </a:t>
            </a:r>
            <a:r>
              <a:rPr sz="1600" dirty="0">
                <a:latin typeface="Times New Roman"/>
                <a:cs typeface="Times New Roman"/>
              </a:rPr>
              <a:t>queue </a:t>
            </a:r>
            <a:r>
              <a:rPr sz="1600" spc="-5" dirty="0">
                <a:latin typeface="Times New Roman"/>
                <a:cs typeface="Times New Roman"/>
              </a:rPr>
              <a:t>sorted </a:t>
            </a:r>
            <a:r>
              <a:rPr sz="1600" dirty="0">
                <a:latin typeface="Times New Roman"/>
                <a:cs typeface="Times New Roman"/>
              </a:rPr>
              <a:t>by </a:t>
            </a:r>
            <a:r>
              <a:rPr sz="1600" spc="-10" dirty="0">
                <a:latin typeface="Times New Roman"/>
                <a:cs typeface="Times New Roman"/>
              </a:rPr>
              <a:t>similarity, </a:t>
            </a:r>
            <a:r>
              <a:rPr sz="1600" spc="-5" dirty="0">
                <a:latin typeface="Times New Roman"/>
                <a:cs typeface="Times New Roman"/>
              </a:rPr>
              <a:t>explore </a:t>
            </a:r>
            <a:r>
              <a:rPr sz="1600" dirty="0">
                <a:latin typeface="Times New Roman"/>
                <a:cs typeface="Times New Roman"/>
              </a:rPr>
              <a:t>top N </a:t>
            </a:r>
            <a:r>
              <a:rPr sz="1600" spc="-5" dirty="0">
                <a:latin typeface="Times New Roman"/>
                <a:cs typeface="Times New Roman"/>
              </a:rPr>
              <a:t>at </a:t>
            </a:r>
            <a:r>
              <a:rPr sz="1600" dirty="0">
                <a:latin typeface="Times New Roman"/>
                <a:cs typeface="Times New Roman"/>
              </a:rPr>
              <a:t>a </a:t>
            </a:r>
            <a:r>
              <a:rPr sz="1600" spc="-10" dirty="0">
                <a:latin typeface="Times New Roman"/>
                <a:cs typeface="Times New Roman"/>
              </a:rPr>
              <a:t>time  </a:t>
            </a:r>
            <a:r>
              <a:rPr sz="1600" spc="-5" dirty="0">
                <a:latin typeface="Times New Roman"/>
                <a:cs typeface="Times New Roman"/>
              </a:rPr>
              <a:t>Variants: </a:t>
            </a:r>
            <a:r>
              <a:rPr sz="1600" spc="-10" dirty="0">
                <a:latin typeface="Times New Roman"/>
                <a:cs typeface="Times New Roman"/>
              </a:rPr>
              <a:t>DOM </a:t>
            </a:r>
            <a:r>
              <a:rPr sz="1600" spc="-5" dirty="0">
                <a:latin typeface="Times New Roman"/>
                <a:cs typeface="Times New Roman"/>
              </a:rPr>
              <a:t>context, </a:t>
            </a:r>
            <a:r>
              <a:rPr sz="1600" dirty="0">
                <a:latin typeface="Times New Roman"/>
                <a:cs typeface="Times New Roman"/>
              </a:rPr>
              <a:t>hub</a:t>
            </a:r>
            <a:r>
              <a:rPr sz="1600" spc="-5" dirty="0">
                <a:latin typeface="Times New Roman"/>
                <a:cs typeface="Times New Roman"/>
              </a:rPr>
              <a:t> scores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669" y="2771140"/>
            <a:ext cx="114300" cy="87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6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7569" y="2734945"/>
            <a:ext cx="4145279" cy="57594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4"/>
              </a:spcBef>
            </a:pPr>
            <a:r>
              <a:rPr sz="1800" dirty="0">
                <a:solidFill>
                  <a:srgbClr val="0066FF"/>
                </a:solidFill>
                <a:latin typeface="Times New Roman"/>
                <a:cs typeface="Times New Roman"/>
              </a:rPr>
              <a:t>PageRank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120"/>
              </a:spcBef>
              <a:tabLst>
                <a:tab pos="412115" algn="l"/>
              </a:tabLst>
            </a:pPr>
            <a:r>
              <a:rPr sz="2400" baseline="-3472" dirty="0">
                <a:latin typeface="Comic Sans MS"/>
                <a:cs typeface="Comic Sans MS"/>
              </a:rPr>
              <a:t>–	</a:t>
            </a:r>
            <a:r>
              <a:rPr sz="1600" spc="-5" dirty="0">
                <a:latin typeface="Times New Roman"/>
                <a:cs typeface="Times New Roman"/>
              </a:rPr>
              <a:t>Priority </a:t>
            </a:r>
            <a:r>
              <a:rPr sz="1600" dirty="0">
                <a:latin typeface="Times New Roman"/>
                <a:cs typeface="Times New Roman"/>
              </a:rPr>
              <a:t>queue </a:t>
            </a:r>
            <a:r>
              <a:rPr sz="1600" spc="-5" dirty="0">
                <a:latin typeface="Times New Roman"/>
                <a:cs typeface="Times New Roman"/>
              </a:rPr>
              <a:t>sorted </a:t>
            </a:r>
            <a:r>
              <a:rPr sz="1600" dirty="0">
                <a:latin typeface="Times New Roman"/>
                <a:cs typeface="Times New Roman"/>
              </a:rPr>
              <a:t>by </a:t>
            </a:r>
            <a:r>
              <a:rPr sz="1600" spc="-5" dirty="0">
                <a:latin typeface="Times New Roman"/>
                <a:cs typeface="Times New Roman"/>
              </a:rPr>
              <a:t>keywords,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PageRank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7569" y="3283267"/>
            <a:ext cx="7538084" cy="8547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0066FF"/>
                </a:solidFill>
                <a:latin typeface="Times New Roman"/>
                <a:cs typeface="Times New Roman"/>
              </a:rPr>
              <a:t>SharkSearch</a:t>
            </a:r>
            <a:endParaRPr sz="1800">
              <a:latin typeface="Times New Roman"/>
              <a:cs typeface="Times New Roman"/>
            </a:endParaRPr>
          </a:p>
          <a:p>
            <a:pPr marL="412750" marR="5080" indent="-285750">
              <a:lnSpc>
                <a:spcPts val="1810"/>
              </a:lnSpc>
              <a:spcBef>
                <a:spcPts val="455"/>
              </a:spcBef>
              <a:tabLst>
                <a:tab pos="412115" algn="l"/>
              </a:tabLst>
            </a:pPr>
            <a:r>
              <a:rPr sz="2400" baseline="-3472" dirty="0">
                <a:latin typeface="Comic Sans MS"/>
                <a:cs typeface="Comic Sans MS"/>
              </a:rPr>
              <a:t>–	</a:t>
            </a:r>
            <a:r>
              <a:rPr sz="1600" spc="-5" dirty="0">
                <a:latin typeface="Times New Roman"/>
                <a:cs typeface="Times New Roman"/>
              </a:rPr>
              <a:t>Priority </a:t>
            </a:r>
            <a:r>
              <a:rPr sz="1600" dirty="0">
                <a:latin typeface="Times New Roman"/>
                <a:cs typeface="Times New Roman"/>
              </a:rPr>
              <a:t>queue </a:t>
            </a:r>
            <a:r>
              <a:rPr sz="1600" spc="-5" dirty="0">
                <a:latin typeface="Times New Roman"/>
                <a:cs typeface="Times New Roman"/>
              </a:rPr>
              <a:t>sorted </a:t>
            </a:r>
            <a:r>
              <a:rPr sz="1600" dirty="0">
                <a:latin typeface="Times New Roman"/>
                <a:cs typeface="Times New Roman"/>
              </a:rPr>
              <a:t>by </a:t>
            </a:r>
            <a:r>
              <a:rPr sz="1600" spc="-5" dirty="0">
                <a:latin typeface="Times New Roman"/>
                <a:cs typeface="Times New Roman"/>
              </a:rPr>
              <a:t>combination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10" dirty="0">
                <a:latin typeface="Times New Roman"/>
                <a:cs typeface="Times New Roman"/>
              </a:rPr>
              <a:t>similarity, </a:t>
            </a:r>
            <a:r>
              <a:rPr sz="1600" dirty="0">
                <a:latin typeface="Times New Roman"/>
                <a:cs typeface="Times New Roman"/>
              </a:rPr>
              <a:t>anchor </a:t>
            </a:r>
            <a:r>
              <a:rPr sz="1600" spc="-5" dirty="0">
                <a:latin typeface="Times New Roman"/>
                <a:cs typeface="Times New Roman"/>
              </a:rPr>
              <a:t>text, similarity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parent, etc.  (powerful </a:t>
            </a:r>
            <a:r>
              <a:rPr sz="1600" dirty="0">
                <a:latin typeface="Times New Roman"/>
                <a:cs typeface="Times New Roman"/>
              </a:rPr>
              <a:t>cousin of </a:t>
            </a:r>
            <a:r>
              <a:rPr sz="1600" spc="-5" dirty="0">
                <a:latin typeface="Times New Roman"/>
                <a:cs typeface="Times New Roman"/>
              </a:rPr>
              <a:t>FishSearch)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669" y="4171950"/>
            <a:ext cx="11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569" y="4110037"/>
            <a:ext cx="6855459" cy="6248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0066FF"/>
                </a:solidFill>
                <a:latin typeface="Times New Roman"/>
                <a:cs typeface="Times New Roman"/>
              </a:rPr>
              <a:t>InfoSpiders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300"/>
              </a:spcBef>
              <a:tabLst>
                <a:tab pos="412115" algn="l"/>
              </a:tabLst>
            </a:pPr>
            <a:r>
              <a:rPr sz="2400" baseline="-3472" dirty="0">
                <a:latin typeface="Comic Sans MS"/>
                <a:cs typeface="Comic Sans MS"/>
              </a:rPr>
              <a:t>–	</a:t>
            </a:r>
            <a:r>
              <a:rPr sz="1600" spc="-5" dirty="0">
                <a:latin typeface="Times New Roman"/>
                <a:cs typeface="Times New Roman"/>
              </a:rPr>
              <a:t>Adaptive distributed algorithm </a:t>
            </a:r>
            <a:r>
              <a:rPr sz="1600" dirty="0">
                <a:latin typeface="Times New Roman"/>
                <a:cs typeface="Times New Roman"/>
              </a:rPr>
              <a:t>using an evolving population of </a:t>
            </a:r>
            <a:r>
              <a:rPr sz="1600" spc="-5" dirty="0">
                <a:latin typeface="Times New Roman"/>
                <a:cs typeface="Times New Roman"/>
              </a:rPr>
              <a:t>learning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agents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739" y="336550"/>
            <a:ext cx="5940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Focused crawlers: </a:t>
            </a:r>
            <a:r>
              <a:rPr dirty="0"/>
              <a:t>Basic</a:t>
            </a:r>
            <a:r>
              <a:rPr spc="-30" dirty="0"/>
              <a:t> </a:t>
            </a:r>
            <a:r>
              <a:rPr dirty="0"/>
              <a:t>idea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8469" y="116712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1369" y="1146809"/>
            <a:ext cx="3935729" cy="139319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algn="just">
              <a:lnSpc>
                <a:spcPts val="2430"/>
              </a:lnSpc>
              <a:spcBef>
                <a:spcPts val="555"/>
              </a:spcBef>
            </a:pPr>
            <a:r>
              <a:rPr sz="2400" dirty="0">
                <a:latin typeface="Times New Roman"/>
                <a:cs typeface="Times New Roman"/>
              </a:rPr>
              <a:t>Naïve-Bayes classifier based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 </a:t>
            </a:r>
            <a:r>
              <a:rPr sz="2400" spc="-5" dirty="0">
                <a:latin typeface="Times New Roman"/>
                <a:cs typeface="Times New Roman"/>
              </a:rPr>
              <a:t>example </a:t>
            </a:r>
            <a:r>
              <a:rPr sz="2400" dirty="0">
                <a:latin typeface="Times New Roman"/>
                <a:cs typeface="Times New Roman"/>
              </a:rPr>
              <a:t>pages in desired topic,  c*</a:t>
            </a:r>
            <a:endParaRPr sz="2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45"/>
              </a:spcBef>
            </a:pPr>
            <a:r>
              <a:rPr sz="2400" dirty="0">
                <a:latin typeface="Times New Roman"/>
                <a:cs typeface="Times New Roman"/>
              </a:rPr>
              <a:t>Score(p) =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Pr(c*|p)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469" y="216915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5669" y="2548890"/>
            <a:ext cx="13779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1419" y="2531109"/>
            <a:ext cx="3702050" cy="2618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475"/>
              </a:spcBef>
            </a:pPr>
            <a:r>
              <a:rPr sz="2000" dirty="0">
                <a:latin typeface="Times New Roman"/>
                <a:cs typeface="Times New Roman"/>
              </a:rPr>
              <a:t>Soft focus: frontier </a:t>
            </a:r>
            <a:r>
              <a:rPr sz="2000" spc="-5" dirty="0">
                <a:latin typeface="Times New Roman"/>
                <a:cs typeface="Times New Roman"/>
              </a:rPr>
              <a:t>is priority </a:t>
            </a:r>
            <a:r>
              <a:rPr sz="2000" spc="5" dirty="0">
                <a:latin typeface="Times New Roman"/>
                <a:cs typeface="Times New Roman"/>
              </a:rPr>
              <a:t>queue  </a:t>
            </a:r>
            <a:r>
              <a:rPr sz="2000" dirty="0">
                <a:latin typeface="Times New Roman"/>
                <a:cs typeface="Times New Roman"/>
              </a:rPr>
              <a:t>using page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score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Times New Roman"/>
                <a:cs typeface="Times New Roman"/>
              </a:rPr>
              <a:t>Hard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focus:</a:t>
            </a:r>
            <a:endParaRPr sz="2000">
              <a:latin typeface="Times New Roman"/>
              <a:cs typeface="Times New Roman"/>
            </a:endParaRPr>
          </a:p>
          <a:p>
            <a:pPr marL="412750" indent="-228600">
              <a:lnSpc>
                <a:spcPct val="100000"/>
              </a:lnSpc>
              <a:spcBef>
                <a:spcPts val="400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spc="-5" dirty="0">
                <a:latin typeface="Times New Roman"/>
                <a:cs typeface="Times New Roman"/>
              </a:rPr>
              <a:t>Find best </a:t>
            </a:r>
            <a:r>
              <a:rPr sz="1800" dirty="0">
                <a:latin typeface="Times New Roman"/>
                <a:cs typeface="Times New Roman"/>
              </a:rPr>
              <a:t>leaf </a:t>
            </a:r>
            <a:r>
              <a:rPr sz="1800" spc="-305" dirty="0">
                <a:latin typeface="Arial Black"/>
                <a:cs typeface="Arial Black"/>
              </a:rPr>
              <a:t>ĉ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</a:t>
            </a:r>
            <a:endParaRPr sz="1800">
              <a:latin typeface="Times New Roman"/>
              <a:cs typeface="Times New Roman"/>
            </a:endParaRPr>
          </a:p>
          <a:p>
            <a:pPr marL="412750" marR="202565" indent="-228600">
              <a:lnSpc>
                <a:spcPct val="85900"/>
              </a:lnSpc>
              <a:spcBef>
                <a:spcPts val="765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2700" baseline="1543" dirty="0">
                <a:latin typeface="Times New Roman"/>
                <a:cs typeface="Times New Roman"/>
              </a:rPr>
              <a:t>If an ancestor </a:t>
            </a:r>
            <a:r>
              <a:rPr sz="2700" spc="7" baseline="1543" dirty="0">
                <a:latin typeface="Times New Roman"/>
                <a:cs typeface="Times New Roman"/>
              </a:rPr>
              <a:t>c’ of </a:t>
            </a:r>
            <a:r>
              <a:rPr sz="2700" spc="-457" baseline="1543" dirty="0">
                <a:latin typeface="Arial Black"/>
                <a:cs typeface="Arial Black"/>
              </a:rPr>
              <a:t>ĉ </a:t>
            </a:r>
            <a:r>
              <a:rPr sz="2700" baseline="1543" dirty="0">
                <a:latin typeface="Times New Roman"/>
                <a:cs typeface="Times New Roman"/>
              </a:rPr>
              <a:t>is in </a:t>
            </a:r>
            <a:r>
              <a:rPr sz="2700" spc="7" baseline="1543" dirty="0">
                <a:latin typeface="Times New Roman"/>
                <a:cs typeface="Times New Roman"/>
              </a:rPr>
              <a:t>c* </a:t>
            </a:r>
            <a:r>
              <a:rPr sz="2700" baseline="1543" dirty="0">
                <a:latin typeface="Times New Roman"/>
                <a:cs typeface="Times New Roman"/>
              </a:rPr>
              <a:t>then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add </a:t>
            </a:r>
            <a:r>
              <a:rPr sz="1800" dirty="0">
                <a:latin typeface="Times New Roman"/>
                <a:cs typeface="Times New Roman"/>
              </a:rPr>
              <a:t>links from p to frontier, </a:t>
            </a:r>
            <a:r>
              <a:rPr sz="1800" spc="-5" dirty="0">
                <a:latin typeface="Times New Roman"/>
                <a:cs typeface="Times New Roman"/>
              </a:rPr>
              <a:t>else  </a:t>
            </a:r>
            <a:r>
              <a:rPr sz="1800" dirty="0">
                <a:latin typeface="Times New Roman"/>
                <a:cs typeface="Times New Roman"/>
              </a:rPr>
              <a:t>discard</a:t>
            </a:r>
            <a:endParaRPr sz="1800">
              <a:latin typeface="Times New Roman"/>
              <a:cs typeface="Times New Roman"/>
            </a:endParaRPr>
          </a:p>
          <a:p>
            <a:pPr marL="12700" marR="285115">
              <a:lnSpc>
                <a:spcPts val="2030"/>
              </a:lnSpc>
              <a:spcBef>
                <a:spcPts val="515"/>
              </a:spcBef>
            </a:pPr>
            <a:r>
              <a:rPr sz="2000" dirty="0">
                <a:latin typeface="Times New Roman"/>
                <a:cs typeface="Times New Roman"/>
              </a:rPr>
              <a:t>Soft and hard focus work equally  </a:t>
            </a:r>
            <a:r>
              <a:rPr sz="2000" spc="-5" dirty="0">
                <a:latin typeface="Times New Roman"/>
                <a:cs typeface="Times New Roman"/>
              </a:rPr>
              <a:t>well </a:t>
            </a:r>
            <a:r>
              <a:rPr sz="2000" spc="-10" dirty="0">
                <a:latin typeface="Times New Roman"/>
                <a:cs typeface="Times New Roman"/>
              </a:rPr>
              <a:t>empirically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5669" y="4579620"/>
            <a:ext cx="137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62550" y="1574800"/>
            <a:ext cx="3752850" cy="340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37809" y="5063490"/>
            <a:ext cx="342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Example: Open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Directory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8920" y="336550"/>
            <a:ext cx="3566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Focused</a:t>
            </a:r>
            <a:r>
              <a:rPr spc="-80" dirty="0"/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669" y="1167129"/>
            <a:ext cx="143510" cy="2678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569" y="1146809"/>
            <a:ext cx="7433945" cy="336422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87375">
              <a:lnSpc>
                <a:spcPts val="2700"/>
              </a:lnSpc>
              <a:spcBef>
                <a:spcPts val="340"/>
              </a:spcBef>
            </a:pPr>
            <a:r>
              <a:rPr sz="2400" spc="-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have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multiple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topics </a:t>
            </a:r>
            <a:r>
              <a:rPr sz="2400" spc="-5" dirty="0">
                <a:latin typeface="Times New Roman"/>
                <a:cs typeface="Times New Roman"/>
              </a:rPr>
              <a:t>with </a:t>
            </a:r>
            <a:r>
              <a:rPr sz="2400" dirty="0">
                <a:latin typeface="Times New Roman"/>
                <a:cs typeface="Times New Roman"/>
              </a:rPr>
              <a:t>as </a:t>
            </a:r>
            <a:r>
              <a:rPr sz="2400" spc="-10" dirty="0">
                <a:latin typeface="Times New Roman"/>
                <a:cs typeface="Times New Roman"/>
              </a:rPr>
              <a:t>many </a:t>
            </a:r>
            <a:r>
              <a:rPr sz="2400" dirty="0">
                <a:latin typeface="Times New Roman"/>
                <a:cs typeface="Times New Roman"/>
              </a:rPr>
              <a:t>classifiers, </a:t>
            </a:r>
            <a:r>
              <a:rPr sz="2400" spc="-5" dirty="0">
                <a:latin typeface="Times New Roman"/>
                <a:cs typeface="Times New Roman"/>
              </a:rPr>
              <a:t>with  </a:t>
            </a:r>
            <a:r>
              <a:rPr sz="2400" dirty="0">
                <a:latin typeface="Times New Roman"/>
                <a:cs typeface="Times New Roman"/>
              </a:rPr>
              <a:t>scores appropriately </a:t>
            </a:r>
            <a:r>
              <a:rPr sz="2400" spc="-5" dirty="0">
                <a:latin typeface="Times New Roman"/>
                <a:cs typeface="Times New Roman"/>
              </a:rPr>
              <a:t>combined </a:t>
            </a:r>
            <a:r>
              <a:rPr sz="2400" dirty="0">
                <a:latin typeface="Times New Roman"/>
                <a:cs typeface="Times New Roman"/>
              </a:rPr>
              <a:t>(Chakrabarti et al.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1999)</a:t>
            </a:r>
            <a:endParaRPr sz="2400">
              <a:latin typeface="Times New Roman"/>
              <a:cs typeface="Times New Roman"/>
            </a:endParaRPr>
          </a:p>
          <a:p>
            <a:pPr marL="12700" marR="127635">
              <a:lnSpc>
                <a:spcPts val="2700"/>
              </a:lnSpc>
              <a:spcBef>
                <a:spcPts val="600"/>
              </a:spcBef>
            </a:pPr>
            <a:r>
              <a:rPr sz="2400" spc="-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use a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distiller </a:t>
            </a:r>
            <a:r>
              <a:rPr sz="2400" dirty="0">
                <a:latin typeface="Times New Roman"/>
                <a:cs typeface="Times New Roman"/>
              </a:rPr>
              <a:t>to find topical hubs periodically, and add  these to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frontier</a:t>
            </a:r>
            <a:endParaRPr sz="2400">
              <a:latin typeface="Times New Roman"/>
              <a:cs typeface="Times New Roman"/>
            </a:endParaRPr>
          </a:p>
          <a:p>
            <a:pPr marL="12700" marR="534670">
              <a:lnSpc>
                <a:spcPts val="2700"/>
              </a:lnSpc>
              <a:spcBef>
                <a:spcPts val="600"/>
              </a:spcBef>
            </a:pPr>
            <a:r>
              <a:rPr sz="2400" spc="-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accelerate </a:t>
            </a:r>
            <a:r>
              <a:rPr sz="2400" spc="-5" dirty="0">
                <a:latin typeface="Times New Roman"/>
                <a:cs typeface="Times New Roman"/>
              </a:rPr>
              <a:t>with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use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critic </a:t>
            </a:r>
            <a:r>
              <a:rPr sz="2400" dirty="0">
                <a:latin typeface="Times New Roman"/>
                <a:cs typeface="Times New Roman"/>
              </a:rPr>
              <a:t>(Chakrabarti et al.  2002)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93900"/>
              </a:lnSpc>
              <a:spcBef>
                <a:spcPts val="535"/>
              </a:spcBef>
            </a:pPr>
            <a:r>
              <a:rPr sz="2400" spc="-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use alternative classifier </a:t>
            </a:r>
            <a:r>
              <a:rPr sz="2400" spc="-5" dirty="0">
                <a:latin typeface="Times New Roman"/>
                <a:cs typeface="Times New Roman"/>
              </a:rPr>
              <a:t>algorithms </a:t>
            </a:r>
            <a:r>
              <a:rPr sz="2400" dirty="0">
                <a:latin typeface="Times New Roman"/>
                <a:cs typeface="Times New Roman"/>
              </a:rPr>
              <a:t>to naïve-Bayes, e.g. 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SVM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neural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nets </a:t>
            </a:r>
            <a:r>
              <a:rPr sz="2400" dirty="0">
                <a:latin typeface="Times New Roman"/>
                <a:cs typeface="Times New Roman"/>
              </a:rPr>
              <a:t>have reportedly </a:t>
            </a:r>
            <a:r>
              <a:rPr sz="2400" spc="-5" dirty="0">
                <a:latin typeface="Times New Roman"/>
                <a:cs typeface="Times New Roman"/>
              </a:rPr>
              <a:t>performed </a:t>
            </a:r>
            <a:r>
              <a:rPr sz="2400" dirty="0">
                <a:latin typeface="Times New Roman"/>
                <a:cs typeface="Times New Roman"/>
              </a:rPr>
              <a:t>better (Pant  &amp; Srinivasan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2005)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4529" y="336550"/>
            <a:ext cx="52374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Context-focused</a:t>
            </a:r>
            <a:r>
              <a:rPr spc="-40" dirty="0"/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63670" y="1151890"/>
            <a:ext cx="4353560" cy="17157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marR="5080" indent="-342900">
              <a:lnSpc>
                <a:spcPts val="2030"/>
              </a:lnSpc>
              <a:spcBef>
                <a:spcPts val="47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Times New Roman"/>
                <a:cs typeface="Times New Roman"/>
              </a:rPr>
              <a:t>Same </a:t>
            </a:r>
            <a:r>
              <a:rPr sz="2000" dirty="0">
                <a:latin typeface="Times New Roman"/>
                <a:cs typeface="Times New Roman"/>
              </a:rPr>
              <a:t>idea, </a:t>
            </a:r>
            <a:r>
              <a:rPr sz="2000" spc="5" dirty="0">
                <a:latin typeface="Times New Roman"/>
                <a:cs typeface="Times New Roman"/>
              </a:rPr>
              <a:t>but </a:t>
            </a:r>
            <a:r>
              <a:rPr sz="2000" spc="-5" dirty="0">
                <a:latin typeface="Times New Roman"/>
                <a:cs typeface="Times New Roman"/>
              </a:rPr>
              <a:t>multiple classes </a:t>
            </a:r>
            <a:r>
              <a:rPr sz="2000" dirty="0">
                <a:latin typeface="Times New Roman"/>
                <a:cs typeface="Times New Roman"/>
              </a:rPr>
              <a:t>(and  </a:t>
            </a:r>
            <a:r>
              <a:rPr sz="2000" spc="-5" dirty="0">
                <a:latin typeface="Times New Roman"/>
                <a:cs typeface="Times New Roman"/>
              </a:rPr>
              <a:t>classifiers) </a:t>
            </a:r>
            <a:r>
              <a:rPr sz="2000" dirty="0">
                <a:latin typeface="Times New Roman"/>
                <a:cs typeface="Times New Roman"/>
              </a:rPr>
              <a:t>based </a:t>
            </a:r>
            <a:r>
              <a:rPr sz="2000" spc="5" dirty="0">
                <a:latin typeface="Times New Roman"/>
                <a:cs typeface="Times New Roman"/>
              </a:rPr>
              <a:t>on </a:t>
            </a:r>
            <a:r>
              <a:rPr sz="2000" spc="-5" dirty="0">
                <a:latin typeface="Times New Roman"/>
                <a:cs typeface="Times New Roman"/>
              </a:rPr>
              <a:t>link distance </a:t>
            </a:r>
            <a:r>
              <a:rPr sz="2000" spc="5" dirty="0">
                <a:latin typeface="Times New Roman"/>
                <a:cs typeface="Times New Roman"/>
              </a:rPr>
              <a:t>from  </a:t>
            </a:r>
            <a:r>
              <a:rPr sz="2000" dirty="0">
                <a:latin typeface="Times New Roman"/>
                <a:cs typeface="Times New Roman"/>
              </a:rPr>
              <a:t>relevant</a:t>
            </a:r>
            <a:r>
              <a:rPr sz="2000" spc="-5" dirty="0">
                <a:latin typeface="Times New Roman"/>
                <a:cs typeface="Times New Roman"/>
              </a:rPr>
              <a:t> targets</a:t>
            </a:r>
            <a:endParaRPr sz="20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3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ℓ</a:t>
            </a:r>
            <a:r>
              <a:rPr sz="1800" spc="-5" dirty="0">
                <a:latin typeface="Times New Roman"/>
                <a:cs typeface="Times New Roman"/>
              </a:rPr>
              <a:t>=0 </a:t>
            </a:r>
            <a:r>
              <a:rPr sz="1800" dirty="0">
                <a:latin typeface="Times New Roman"/>
                <a:cs typeface="Times New Roman"/>
              </a:rPr>
              <a:t>is topic of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interest</a:t>
            </a:r>
            <a:endParaRPr sz="1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13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/>
                <a:cs typeface="Arial"/>
              </a:rPr>
              <a:t>ℓ</a:t>
            </a:r>
            <a:r>
              <a:rPr sz="1800" spc="-5" dirty="0">
                <a:latin typeface="Times New Roman"/>
                <a:cs typeface="Times New Roman"/>
              </a:rPr>
              <a:t>=1 </a:t>
            </a:r>
            <a:r>
              <a:rPr sz="1800" dirty="0">
                <a:latin typeface="Times New Roman"/>
                <a:cs typeface="Times New Roman"/>
              </a:rPr>
              <a:t>link to topic of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interest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00"/>
              </a:spcBef>
              <a:tabLst>
                <a:tab pos="755015" algn="l"/>
              </a:tabLst>
            </a:pPr>
            <a:r>
              <a:rPr sz="2700" baseline="-4629" dirty="0">
                <a:latin typeface="Comic Sans MS"/>
                <a:cs typeface="Comic Sans MS"/>
              </a:rPr>
              <a:t>–	</a:t>
            </a:r>
            <a:r>
              <a:rPr sz="180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3670" y="2879090"/>
            <a:ext cx="123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6570" y="2861309"/>
            <a:ext cx="4381500" cy="200406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475"/>
              </a:spcBef>
            </a:pPr>
            <a:r>
              <a:rPr sz="2000" spc="-5" dirty="0">
                <a:latin typeface="Times New Roman"/>
                <a:cs typeface="Times New Roman"/>
              </a:rPr>
              <a:t>Initially </a:t>
            </a:r>
            <a:r>
              <a:rPr sz="2000" dirty="0">
                <a:latin typeface="Times New Roman"/>
                <a:cs typeface="Times New Roman"/>
              </a:rPr>
              <a:t>needs a back-crawl from seeds (or  </a:t>
            </a:r>
            <a:r>
              <a:rPr sz="2000" spc="5" dirty="0">
                <a:latin typeface="Times New Roman"/>
                <a:cs typeface="Times New Roman"/>
              </a:rPr>
              <a:t>known </a:t>
            </a:r>
            <a:r>
              <a:rPr sz="2000" spc="-5" dirty="0">
                <a:latin typeface="Times New Roman"/>
                <a:cs typeface="Times New Roman"/>
              </a:rPr>
              <a:t>targets) to train classifiers to  </a:t>
            </a:r>
            <a:r>
              <a:rPr sz="2000" spc="-10" dirty="0">
                <a:latin typeface="Times New Roman"/>
                <a:cs typeface="Times New Roman"/>
              </a:rPr>
              <a:t>estimate</a:t>
            </a:r>
            <a:r>
              <a:rPr sz="2000" spc="-5" dirty="0">
                <a:latin typeface="Times New Roman"/>
                <a:cs typeface="Times New Roman"/>
              </a:rPr>
              <a:t> distance</a:t>
            </a:r>
            <a:endParaRPr sz="2000">
              <a:latin typeface="Times New Roman"/>
              <a:cs typeface="Times New Roman"/>
            </a:endParaRPr>
          </a:p>
          <a:p>
            <a:pPr marL="12700" marR="601345">
              <a:lnSpc>
                <a:spcPts val="2030"/>
              </a:lnSpc>
              <a:spcBef>
                <a:spcPts val="500"/>
              </a:spcBef>
            </a:pPr>
            <a:r>
              <a:rPr sz="2000" dirty="0">
                <a:latin typeface="Times New Roman"/>
                <a:cs typeface="Times New Roman"/>
              </a:rPr>
              <a:t>Links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frontier </a:t>
            </a:r>
            <a:r>
              <a:rPr sz="2000" spc="-5" dirty="0">
                <a:latin typeface="Times New Roman"/>
                <a:cs typeface="Times New Roman"/>
              </a:rPr>
              <a:t>prioritized </a:t>
            </a:r>
            <a:r>
              <a:rPr sz="2000" dirty="0">
                <a:latin typeface="Times New Roman"/>
                <a:cs typeface="Times New Roman"/>
              </a:rPr>
              <a:t>based on  </a:t>
            </a:r>
            <a:r>
              <a:rPr sz="2000" spc="-10" dirty="0">
                <a:latin typeface="Times New Roman"/>
                <a:cs typeface="Times New Roman"/>
              </a:rPr>
              <a:t>estimated </a:t>
            </a:r>
            <a:r>
              <a:rPr sz="2000" dirty="0">
                <a:latin typeface="Times New Roman"/>
                <a:cs typeface="Times New Roman"/>
              </a:rPr>
              <a:t>distance </a:t>
            </a:r>
            <a:r>
              <a:rPr sz="2000" spc="5" dirty="0">
                <a:latin typeface="Times New Roman"/>
                <a:cs typeface="Times New Roman"/>
              </a:rPr>
              <a:t>from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targets</a:t>
            </a:r>
            <a:endParaRPr sz="2000">
              <a:latin typeface="Times New Roman"/>
              <a:cs typeface="Times New Roman"/>
            </a:endParaRPr>
          </a:p>
          <a:p>
            <a:pPr marL="12700" marR="447040">
              <a:lnSpc>
                <a:spcPts val="2030"/>
              </a:lnSpc>
              <a:spcBef>
                <a:spcPts val="500"/>
              </a:spcBef>
            </a:pPr>
            <a:r>
              <a:rPr sz="2000" spc="-5" dirty="0">
                <a:latin typeface="Times New Roman"/>
                <a:cs typeface="Times New Roman"/>
              </a:rPr>
              <a:t>Outperforms </a:t>
            </a:r>
            <a:r>
              <a:rPr sz="2000" dirty="0">
                <a:latin typeface="Times New Roman"/>
                <a:cs typeface="Times New Roman"/>
              </a:rPr>
              <a:t>standard focused </a:t>
            </a:r>
            <a:r>
              <a:rPr sz="2000" spc="-5" dirty="0">
                <a:latin typeface="Times New Roman"/>
                <a:cs typeface="Times New Roman"/>
              </a:rPr>
              <a:t>crawler  </a:t>
            </a:r>
            <a:r>
              <a:rPr sz="2000" spc="-10" dirty="0">
                <a:latin typeface="Times New Roman"/>
                <a:cs typeface="Times New Roman"/>
              </a:rPr>
              <a:t>empirically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3670" y="3716020"/>
            <a:ext cx="123825" cy="908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5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000" y="1266755"/>
            <a:ext cx="3321399" cy="4264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0610" y="5520690"/>
            <a:ext cx="1938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Context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graph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8770" y="527050"/>
            <a:ext cx="34270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Topical</a:t>
            </a:r>
            <a:r>
              <a:rPr spc="-40" dirty="0"/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445259"/>
            <a:ext cx="7537450" cy="323215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4965" marR="5080" indent="-342900">
              <a:lnSpc>
                <a:spcPts val="2830"/>
              </a:lnSpc>
              <a:spcBef>
                <a:spcPts val="63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All </a:t>
            </a:r>
            <a:r>
              <a:rPr sz="2800" spc="-10" dirty="0">
                <a:latin typeface="Times New Roman"/>
                <a:cs typeface="Times New Roman"/>
              </a:rPr>
              <a:t>we </a:t>
            </a:r>
            <a:r>
              <a:rPr sz="2800" dirty="0">
                <a:latin typeface="Times New Roman"/>
                <a:cs typeface="Times New Roman"/>
              </a:rPr>
              <a:t>have is a topic (query, description,  keywords)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set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spc="-10" dirty="0">
                <a:latin typeface="Times New Roman"/>
                <a:cs typeface="Times New Roman"/>
              </a:rPr>
              <a:t>seed </a:t>
            </a:r>
            <a:r>
              <a:rPr sz="2800" spc="-5" dirty="0">
                <a:latin typeface="Times New Roman"/>
                <a:cs typeface="Times New Roman"/>
              </a:rPr>
              <a:t>pages </a:t>
            </a:r>
            <a:r>
              <a:rPr sz="2800" dirty="0">
                <a:latin typeface="Times New Roman"/>
                <a:cs typeface="Times New Roman"/>
              </a:rPr>
              <a:t>(not </a:t>
            </a:r>
            <a:r>
              <a:rPr sz="2800" spc="-5" dirty="0">
                <a:latin typeface="Times New Roman"/>
                <a:cs typeface="Times New Roman"/>
              </a:rPr>
              <a:t>necessarily  relevant)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Times New Roman"/>
                <a:cs typeface="Times New Roman"/>
              </a:rPr>
              <a:t>No </a:t>
            </a:r>
            <a:r>
              <a:rPr sz="2800" spc="-5" dirty="0">
                <a:latin typeface="Times New Roman"/>
                <a:cs typeface="Times New Roman"/>
              </a:rPr>
              <a:t>labeled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examples</a:t>
            </a:r>
            <a:endParaRPr sz="2800">
              <a:latin typeface="Times New Roman"/>
              <a:cs typeface="Times New Roman"/>
            </a:endParaRPr>
          </a:p>
          <a:p>
            <a:pPr marL="354965" marR="989330" indent="-342900">
              <a:lnSpc>
                <a:spcPts val="2830"/>
              </a:lnSpc>
              <a:spcBef>
                <a:spcPts val="70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Must predict relevance </a:t>
            </a:r>
            <a:r>
              <a:rPr sz="2800" dirty="0">
                <a:latin typeface="Times New Roman"/>
                <a:cs typeface="Times New Roman"/>
              </a:rPr>
              <a:t>of unvisited links to  </a:t>
            </a:r>
            <a:r>
              <a:rPr sz="2800" spc="-5" dirty="0">
                <a:latin typeface="Times New Roman"/>
                <a:cs typeface="Times New Roman"/>
              </a:rPr>
              <a:t>prioritize</a:t>
            </a:r>
            <a:endParaRPr sz="2800">
              <a:latin typeface="Times New Roman"/>
              <a:cs typeface="Times New Roman"/>
            </a:endParaRPr>
          </a:p>
          <a:p>
            <a:pPr marL="354965" marR="300990" indent="-342900">
              <a:lnSpc>
                <a:spcPts val="2830"/>
              </a:lnSpc>
              <a:spcBef>
                <a:spcPts val="69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Original </a:t>
            </a:r>
            <a:r>
              <a:rPr sz="2800" dirty="0">
                <a:latin typeface="Times New Roman"/>
                <a:cs typeface="Times New Roman"/>
              </a:rPr>
              <a:t>idea: </a:t>
            </a:r>
            <a:r>
              <a:rPr sz="2800" spc="-10" dirty="0">
                <a:latin typeface="Times New Roman"/>
                <a:cs typeface="Times New Roman"/>
              </a:rPr>
              <a:t>Menczer </a:t>
            </a:r>
            <a:r>
              <a:rPr sz="2800" dirty="0">
                <a:latin typeface="Times New Roman"/>
                <a:cs typeface="Times New Roman"/>
              </a:rPr>
              <a:t>1997, </a:t>
            </a:r>
            <a:r>
              <a:rPr sz="2800" spc="-5" dirty="0">
                <a:latin typeface="Times New Roman"/>
                <a:cs typeface="Times New Roman"/>
              </a:rPr>
              <a:t>Menczer </a:t>
            </a:r>
            <a:r>
              <a:rPr sz="2800" dirty="0">
                <a:latin typeface="Times New Roman"/>
                <a:cs typeface="Times New Roman"/>
              </a:rPr>
              <a:t>&amp; </a:t>
            </a:r>
            <a:r>
              <a:rPr sz="2800" spc="-5" dirty="0">
                <a:latin typeface="Times New Roman"/>
                <a:cs typeface="Times New Roman"/>
              </a:rPr>
              <a:t>Belew  </a:t>
            </a:r>
            <a:r>
              <a:rPr sz="2800" dirty="0">
                <a:latin typeface="Times New Roman"/>
                <a:cs typeface="Times New Roman"/>
              </a:rPr>
              <a:t>1998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6560" y="374650"/>
            <a:ext cx="32334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Topical</a:t>
            </a:r>
            <a:r>
              <a:rPr spc="-80" dirty="0"/>
              <a:t> </a:t>
            </a:r>
            <a:r>
              <a:rPr dirty="0"/>
              <a:t>locality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8969" y="1223009"/>
            <a:ext cx="8112759" cy="3400546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322580">
              <a:lnSpc>
                <a:spcPct val="200000"/>
              </a:lnSpc>
              <a:spcBef>
                <a:spcPts val="555"/>
              </a:spcBef>
            </a:pPr>
            <a:r>
              <a:rPr dirty="0">
                <a:latin typeface="Times New Roman"/>
                <a:cs typeface="Times New Roman"/>
              </a:rPr>
              <a:t>Topical locality is a </a:t>
            </a:r>
            <a:r>
              <a:rPr dirty="0">
                <a:solidFill>
                  <a:srgbClr val="0066FF"/>
                </a:solidFill>
                <a:latin typeface="Times New Roman"/>
                <a:cs typeface="Times New Roman"/>
              </a:rPr>
              <a:t>necessary </a:t>
            </a:r>
            <a:r>
              <a:rPr dirty="0">
                <a:latin typeface="Times New Roman"/>
                <a:cs typeface="Times New Roman"/>
              </a:rPr>
              <a:t>condition </a:t>
            </a:r>
            <a:r>
              <a:rPr spc="-5" dirty="0">
                <a:latin typeface="Times New Roman"/>
                <a:cs typeface="Times New Roman"/>
              </a:rPr>
              <a:t>for </a:t>
            </a:r>
            <a:r>
              <a:rPr dirty="0">
                <a:latin typeface="Times New Roman"/>
                <a:cs typeface="Times New Roman"/>
              </a:rPr>
              <a:t>a topical crawler to  </a:t>
            </a:r>
            <a:r>
              <a:rPr spc="-5" dirty="0">
                <a:latin typeface="Times New Roman"/>
                <a:cs typeface="Times New Roman"/>
              </a:rPr>
              <a:t>work, </a:t>
            </a:r>
            <a:r>
              <a:rPr dirty="0">
                <a:latin typeface="Times New Roman"/>
                <a:cs typeface="Times New Roman"/>
              </a:rPr>
              <a:t>and </a:t>
            </a:r>
            <a:r>
              <a:rPr spc="-5" dirty="0">
                <a:latin typeface="Times New Roman"/>
                <a:cs typeface="Times New Roman"/>
              </a:rPr>
              <a:t>for </a:t>
            </a:r>
            <a:r>
              <a:rPr dirty="0">
                <a:latin typeface="Times New Roman"/>
                <a:cs typeface="Times New Roman"/>
              </a:rPr>
              <a:t>surfing to be a </a:t>
            </a:r>
            <a:r>
              <a:rPr spc="-5" dirty="0">
                <a:latin typeface="Times New Roman"/>
                <a:cs typeface="Times New Roman"/>
              </a:rPr>
              <a:t>worthwhile </a:t>
            </a:r>
            <a:r>
              <a:rPr dirty="0">
                <a:latin typeface="Times New Roman"/>
                <a:cs typeface="Times New Roman"/>
              </a:rPr>
              <a:t>activity for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humans</a:t>
            </a:r>
            <a:endParaRPr dirty="0">
              <a:latin typeface="Times New Roman"/>
              <a:cs typeface="Times New Roman"/>
            </a:endParaRPr>
          </a:p>
          <a:p>
            <a:pPr marL="12700" marR="5080">
              <a:lnSpc>
                <a:spcPct val="200000"/>
              </a:lnSpc>
              <a:spcBef>
                <a:spcPts val="600"/>
              </a:spcBef>
            </a:pPr>
            <a:r>
              <a:rPr spc="-5" dirty="0">
                <a:latin typeface="Times New Roman"/>
                <a:cs typeface="Times New Roman"/>
              </a:rPr>
              <a:t>Links </a:t>
            </a:r>
            <a:r>
              <a:rPr spc="-10" dirty="0">
                <a:latin typeface="Times New Roman"/>
                <a:cs typeface="Times New Roman"/>
              </a:rPr>
              <a:t>must </a:t>
            </a:r>
            <a:r>
              <a:rPr dirty="0">
                <a:latin typeface="Times New Roman"/>
                <a:cs typeface="Times New Roman"/>
              </a:rPr>
              <a:t>encode </a:t>
            </a:r>
            <a:r>
              <a:rPr spc="-5" dirty="0">
                <a:solidFill>
                  <a:srgbClr val="0066FF"/>
                </a:solidFill>
                <a:latin typeface="Times New Roman"/>
                <a:cs typeface="Times New Roman"/>
              </a:rPr>
              <a:t>semantic </a:t>
            </a:r>
            <a:r>
              <a:rPr spc="-5" dirty="0">
                <a:latin typeface="Times New Roman"/>
                <a:cs typeface="Times New Roman"/>
              </a:rPr>
              <a:t>information, </a:t>
            </a:r>
            <a:r>
              <a:rPr dirty="0">
                <a:latin typeface="Times New Roman"/>
                <a:cs typeface="Times New Roman"/>
              </a:rPr>
              <a:t>i.e. say </a:t>
            </a:r>
            <a:r>
              <a:rPr spc="-5" dirty="0">
                <a:latin typeface="Times New Roman"/>
                <a:cs typeface="Times New Roman"/>
              </a:rPr>
              <a:t>something </a:t>
            </a:r>
            <a:r>
              <a:rPr dirty="0">
                <a:latin typeface="Times New Roman"/>
                <a:cs typeface="Times New Roman"/>
              </a:rPr>
              <a:t>about  neighbor pages, not </a:t>
            </a:r>
            <a:r>
              <a:rPr spc="-5" dirty="0">
                <a:latin typeface="Times New Roman"/>
                <a:cs typeface="Times New Roman"/>
              </a:rPr>
              <a:t>be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random</a:t>
            </a:r>
          </a:p>
          <a:p>
            <a:pPr marL="12700" marR="74295">
              <a:lnSpc>
                <a:spcPct val="200000"/>
              </a:lnSpc>
              <a:spcBef>
                <a:spcPts val="110"/>
              </a:spcBef>
            </a:pPr>
            <a:r>
              <a:rPr dirty="0">
                <a:latin typeface="Times New Roman"/>
                <a:cs typeface="Times New Roman"/>
              </a:rPr>
              <a:t>It is also a </a:t>
            </a:r>
            <a:r>
              <a:rPr spc="-5" dirty="0">
                <a:solidFill>
                  <a:srgbClr val="0066FF"/>
                </a:solidFill>
                <a:latin typeface="Times New Roman"/>
                <a:cs typeface="Times New Roman"/>
              </a:rPr>
              <a:t>sufficient </a:t>
            </a:r>
            <a:r>
              <a:rPr dirty="0">
                <a:latin typeface="Times New Roman"/>
                <a:cs typeface="Times New Roman"/>
              </a:rPr>
              <a:t>condition if </a:t>
            </a:r>
            <a:r>
              <a:rPr spc="-5" dirty="0">
                <a:latin typeface="Times New Roman"/>
                <a:cs typeface="Times New Roman"/>
              </a:rPr>
              <a:t>we </a:t>
            </a:r>
            <a:r>
              <a:rPr dirty="0">
                <a:latin typeface="Times New Roman"/>
                <a:cs typeface="Times New Roman"/>
              </a:rPr>
              <a:t>start from </a:t>
            </a:r>
            <a:r>
              <a:rPr spc="-5" dirty="0">
                <a:latin typeface="Times New Roman"/>
                <a:cs typeface="Times New Roman"/>
              </a:rPr>
              <a:t>“good” </a:t>
            </a:r>
            <a:r>
              <a:rPr dirty="0">
                <a:latin typeface="Times New Roman"/>
                <a:cs typeface="Times New Roman"/>
              </a:rPr>
              <a:t>seed pages  Indeed </a:t>
            </a:r>
            <a:r>
              <a:rPr spc="-10" dirty="0">
                <a:latin typeface="Times New Roman"/>
                <a:cs typeface="Times New Roman"/>
              </a:rPr>
              <a:t>we </a:t>
            </a:r>
            <a:r>
              <a:rPr dirty="0">
                <a:latin typeface="Times New Roman"/>
                <a:cs typeface="Times New Roman"/>
              </a:rPr>
              <a:t>know that </a:t>
            </a:r>
            <a:r>
              <a:rPr spc="-10" dirty="0">
                <a:latin typeface="Times New Roman"/>
                <a:cs typeface="Times New Roman"/>
              </a:rPr>
              <a:t>Web </a:t>
            </a:r>
            <a:r>
              <a:rPr dirty="0">
                <a:latin typeface="Times New Roman"/>
                <a:cs typeface="Times New Roman"/>
              </a:rPr>
              <a:t>topical locality is strong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6800" y="4890088"/>
            <a:ext cx="6634480" cy="6680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2000" spc="-5" dirty="0">
                <a:latin typeface="Times New Roman"/>
                <a:cs typeface="Times New Roman"/>
              </a:rPr>
              <a:t>Indirectly (crawlers </a:t>
            </a:r>
            <a:r>
              <a:rPr sz="2000" dirty="0">
                <a:latin typeface="Times New Roman"/>
                <a:cs typeface="Times New Roman"/>
              </a:rPr>
              <a:t>work and people surf the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Web)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Times New Roman"/>
                <a:cs typeface="Times New Roman"/>
              </a:rPr>
              <a:t>From direct </a:t>
            </a:r>
            <a:r>
              <a:rPr sz="2000" spc="-5" dirty="0">
                <a:latin typeface="Times New Roman"/>
                <a:cs typeface="Times New Roman"/>
              </a:rPr>
              <a:t>measurements </a:t>
            </a:r>
            <a:r>
              <a:rPr sz="2000" dirty="0">
                <a:latin typeface="Times New Roman"/>
                <a:cs typeface="Times New Roman"/>
              </a:rPr>
              <a:t>(Davison </a:t>
            </a:r>
            <a:r>
              <a:rPr sz="2000" spc="5" dirty="0">
                <a:latin typeface="Times New Roman"/>
                <a:cs typeface="Times New Roman"/>
              </a:rPr>
              <a:t>2000; </a:t>
            </a:r>
            <a:r>
              <a:rPr sz="2000" dirty="0">
                <a:latin typeface="Times New Roman"/>
                <a:cs typeface="Times New Roman"/>
              </a:rPr>
              <a:t>Menczer </a:t>
            </a:r>
            <a:r>
              <a:rPr sz="2000" spc="5" dirty="0">
                <a:latin typeface="Times New Roman"/>
                <a:cs typeface="Times New Roman"/>
              </a:rPr>
              <a:t>2004,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2005)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Semantic Web - PowerPoint Slid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304800"/>
            <a:ext cx="954421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3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7520" y="412750"/>
            <a:ext cx="565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Quantifying topical</a:t>
            </a:r>
            <a:r>
              <a:rPr spc="-60" dirty="0"/>
              <a:t> </a:t>
            </a:r>
            <a:r>
              <a:rPr dirty="0"/>
              <a:t>locality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270" y="131825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5169" y="1297940"/>
            <a:ext cx="3244215" cy="6997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2430"/>
              </a:lnSpc>
              <a:spcBef>
                <a:spcPts val="555"/>
              </a:spcBef>
            </a:pPr>
            <a:r>
              <a:rPr sz="2400" spc="-5" dirty="0">
                <a:latin typeface="Times New Roman"/>
                <a:cs typeface="Times New Roman"/>
              </a:rPr>
              <a:t>Different ways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Times New Roman"/>
                <a:cs typeface="Times New Roman"/>
              </a:rPr>
              <a:t>pose </a:t>
            </a:r>
            <a:r>
              <a:rPr sz="2400" dirty="0">
                <a:latin typeface="Times New Roman"/>
                <a:cs typeface="Times New Roman"/>
              </a:rPr>
              <a:t>the  question: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9469" y="2006600"/>
            <a:ext cx="137795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5219" y="1988820"/>
            <a:ext cx="3671570" cy="17462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475"/>
              </a:spcBef>
            </a:pP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quickly does </a:t>
            </a:r>
            <a:r>
              <a:rPr sz="2000" spc="-5" dirty="0">
                <a:latin typeface="Times New Roman"/>
                <a:cs typeface="Times New Roman"/>
              </a:rPr>
              <a:t>semantic locality  </a:t>
            </a:r>
            <a:r>
              <a:rPr sz="2000" dirty="0">
                <a:latin typeface="Times New Roman"/>
                <a:cs typeface="Times New Roman"/>
              </a:rPr>
              <a:t>decay?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fast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solidFill>
                  <a:srgbClr val="0066FF"/>
                </a:solidFill>
                <a:latin typeface="Times New Roman"/>
                <a:cs typeface="Times New Roman"/>
              </a:rPr>
              <a:t>topic </a:t>
            </a:r>
            <a:r>
              <a:rPr sz="2000" spc="-5" dirty="0">
                <a:solidFill>
                  <a:srgbClr val="0066FF"/>
                </a:solidFill>
                <a:latin typeface="Times New Roman"/>
                <a:cs typeface="Times New Roman"/>
              </a:rPr>
              <a:t>drift</a:t>
            </a:r>
            <a:r>
              <a:rPr sz="2000" spc="-5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  <a:p>
            <a:pPr marL="12700" marR="194310">
              <a:lnSpc>
                <a:spcPts val="2030"/>
              </a:lnSpc>
              <a:spcBef>
                <a:spcPts val="505"/>
              </a:spcBef>
            </a:pPr>
            <a:r>
              <a:rPr sz="2000" spc="5" dirty="0">
                <a:latin typeface="Times New Roman"/>
                <a:cs typeface="Times New Roman"/>
              </a:rPr>
              <a:t>How </a:t>
            </a:r>
            <a:r>
              <a:rPr sz="2000" dirty="0">
                <a:latin typeface="Times New Roman"/>
                <a:cs typeface="Times New Roman"/>
              </a:rPr>
              <a:t>quickly does content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change  </a:t>
            </a:r>
            <a:r>
              <a:rPr sz="2000" spc="-5" dirty="0">
                <a:latin typeface="Times New Roman"/>
                <a:cs typeface="Times New Roman"/>
              </a:rPr>
              <a:t>as </a:t>
            </a:r>
            <a:r>
              <a:rPr sz="2000" dirty="0">
                <a:latin typeface="Times New Roman"/>
                <a:cs typeface="Times New Roman"/>
              </a:rPr>
              <a:t>we surf away from a </a:t>
            </a:r>
            <a:r>
              <a:rPr sz="2000" spc="-5" dirty="0">
                <a:latin typeface="Times New Roman"/>
                <a:cs typeface="Times New Roman"/>
              </a:rPr>
              <a:t>starting  </a:t>
            </a:r>
            <a:r>
              <a:rPr sz="2000" dirty="0">
                <a:latin typeface="Times New Roman"/>
                <a:cs typeface="Times New Roman"/>
              </a:rPr>
              <a:t>page?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270" y="3747770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169" y="3727450"/>
            <a:ext cx="4045585" cy="100838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 algn="just">
              <a:lnSpc>
                <a:spcPts val="2430"/>
              </a:lnSpc>
              <a:spcBef>
                <a:spcPts val="555"/>
              </a:spcBef>
            </a:pPr>
            <a:r>
              <a:rPr sz="2400" spc="-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answer these questions, let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  consider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exhaustive </a:t>
            </a:r>
            <a:r>
              <a:rPr sz="2400" dirty="0">
                <a:latin typeface="Times New Roman"/>
                <a:cs typeface="Times New Roman"/>
              </a:rPr>
              <a:t>breadth-first  crawls </a:t>
            </a:r>
            <a:r>
              <a:rPr sz="2400" spc="-5" dirty="0">
                <a:latin typeface="Times New Roman"/>
                <a:cs typeface="Times New Roman"/>
              </a:rPr>
              <a:t>from </a:t>
            </a:r>
            <a:r>
              <a:rPr sz="2400" dirty="0">
                <a:latin typeface="Times New Roman"/>
                <a:cs typeface="Times New Roman"/>
              </a:rPr>
              <a:t>100 topic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5790" y="1522945"/>
            <a:ext cx="3471939" cy="4132993"/>
          </a:xfrm>
          <a:prstGeom prst="rect">
            <a:avLst/>
          </a:prstGeom>
          <a:blipFill>
            <a:blip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77" y="1376508"/>
            <a:ext cx="4312723" cy="386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457200"/>
            <a:ext cx="8924925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69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8153400" cy="592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4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4650"/>
            <a:ext cx="8305799" cy="830997"/>
          </a:xfrm>
        </p:spPr>
        <p:txBody>
          <a:bodyPr/>
          <a:lstStyle/>
          <a:p>
            <a:r>
              <a:rPr lang="en-US" sz="1800" b="1" dirty="0"/>
              <a:t>Topical web crawling for domain-specific resource discovery enhanced by selectively using link-context</a:t>
            </a:r>
            <a:br>
              <a:rPr lang="en-US" sz="1800" b="1" dirty="0"/>
            </a:b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ure 5 from Topical web crawling for domain-specific resource discovery  enhanced by selectively using link-context | Semantic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"/>
          <a:stretch/>
        </p:blipFill>
        <p:spPr bwMode="auto">
          <a:xfrm>
            <a:off x="191995" y="1524000"/>
            <a:ext cx="8571005" cy="462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0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0340" y="2899470"/>
            <a:ext cx="5487549" cy="2873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040629" y="3892550"/>
            <a:ext cx="2995930" cy="1275080"/>
            <a:chOff x="5040629" y="3892550"/>
            <a:chExt cx="2995930" cy="1275080"/>
          </a:xfrm>
        </p:grpSpPr>
        <p:sp>
          <p:nvSpPr>
            <p:cNvPr id="5" name="object 5"/>
            <p:cNvSpPr/>
            <p:nvPr/>
          </p:nvSpPr>
          <p:spPr>
            <a:xfrm>
              <a:off x="5558789" y="4179570"/>
              <a:ext cx="2477770" cy="287020"/>
            </a:xfrm>
            <a:custGeom>
              <a:avLst/>
              <a:gdLst/>
              <a:ahLst/>
              <a:cxnLst/>
              <a:rect l="l" t="t" r="r" b="b"/>
              <a:pathLst>
                <a:path w="2477770" h="287020">
                  <a:moveTo>
                    <a:pt x="2476500" y="0"/>
                  </a:moveTo>
                  <a:lnTo>
                    <a:pt x="0" y="274319"/>
                  </a:lnTo>
                  <a:lnTo>
                    <a:pt x="1270" y="287019"/>
                  </a:lnTo>
                  <a:lnTo>
                    <a:pt x="2477769" y="12699"/>
                  </a:lnTo>
                  <a:lnTo>
                    <a:pt x="2476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64299" y="4185920"/>
              <a:ext cx="483870" cy="844550"/>
            </a:xfrm>
            <a:custGeom>
              <a:avLst/>
              <a:gdLst/>
              <a:ahLst/>
              <a:cxnLst/>
              <a:rect l="l" t="t" r="r" b="b"/>
              <a:pathLst>
                <a:path w="483870" h="844550">
                  <a:moveTo>
                    <a:pt x="0" y="0"/>
                  </a:moveTo>
                  <a:lnTo>
                    <a:pt x="483870" y="84454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40630" y="3892549"/>
              <a:ext cx="2261870" cy="1273810"/>
            </a:xfrm>
            <a:custGeom>
              <a:avLst/>
              <a:gdLst/>
              <a:ahLst/>
              <a:cxnLst/>
              <a:rect l="l" t="t" r="r" b="b"/>
              <a:pathLst>
                <a:path w="2261870" h="1273810">
                  <a:moveTo>
                    <a:pt x="76200" y="847090"/>
                  </a:moveTo>
                  <a:lnTo>
                    <a:pt x="44424" y="847090"/>
                  </a:lnTo>
                  <a:lnTo>
                    <a:pt x="43180" y="0"/>
                  </a:lnTo>
                  <a:lnTo>
                    <a:pt x="30480" y="0"/>
                  </a:lnTo>
                  <a:lnTo>
                    <a:pt x="31724" y="847090"/>
                  </a:lnTo>
                  <a:lnTo>
                    <a:pt x="0" y="847090"/>
                  </a:lnTo>
                  <a:lnTo>
                    <a:pt x="38100" y="922020"/>
                  </a:lnTo>
                  <a:lnTo>
                    <a:pt x="76200" y="847090"/>
                  </a:lnTo>
                  <a:close/>
                </a:path>
                <a:path w="2261870" h="1273810">
                  <a:moveTo>
                    <a:pt x="2113280" y="922020"/>
                  </a:moveTo>
                  <a:lnTo>
                    <a:pt x="2029460" y="908050"/>
                  </a:lnTo>
                  <a:lnTo>
                    <a:pt x="2038388" y="938022"/>
                  </a:lnTo>
                  <a:lnTo>
                    <a:pt x="960120" y="1262380"/>
                  </a:lnTo>
                  <a:lnTo>
                    <a:pt x="963930" y="1273810"/>
                  </a:lnTo>
                  <a:lnTo>
                    <a:pt x="2041829" y="949566"/>
                  </a:lnTo>
                  <a:lnTo>
                    <a:pt x="2051050" y="980440"/>
                  </a:lnTo>
                  <a:lnTo>
                    <a:pt x="2113280" y="922020"/>
                  </a:lnTo>
                  <a:close/>
                </a:path>
                <a:path w="2261870" h="1273810">
                  <a:moveTo>
                    <a:pt x="2261870" y="877570"/>
                  </a:moveTo>
                  <a:lnTo>
                    <a:pt x="2125840" y="322351"/>
                  </a:lnTo>
                  <a:lnTo>
                    <a:pt x="2156460" y="314960"/>
                  </a:lnTo>
                  <a:lnTo>
                    <a:pt x="2101850" y="250190"/>
                  </a:lnTo>
                  <a:lnTo>
                    <a:pt x="2082800" y="332740"/>
                  </a:lnTo>
                  <a:lnTo>
                    <a:pt x="2113267" y="325386"/>
                  </a:lnTo>
                  <a:lnTo>
                    <a:pt x="2249170" y="880110"/>
                  </a:lnTo>
                  <a:lnTo>
                    <a:pt x="2261870" y="8775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71259" y="4760799"/>
              <a:ext cx="136751" cy="1634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20559" y="4890769"/>
              <a:ext cx="194310" cy="270510"/>
            </a:xfrm>
            <a:custGeom>
              <a:avLst/>
              <a:gdLst/>
              <a:ahLst/>
              <a:cxnLst/>
              <a:rect l="l" t="t" r="r" b="b"/>
              <a:pathLst>
                <a:path w="194309" h="270510">
                  <a:moveTo>
                    <a:pt x="0" y="270509"/>
                  </a:moveTo>
                  <a:lnTo>
                    <a:pt x="19431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60550" y="220979"/>
            <a:ext cx="59575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</a:t>
            </a:r>
            <a:r>
              <a:rPr dirty="0"/>
              <a:t>“link-cluster”</a:t>
            </a:r>
            <a:r>
              <a:rPr spc="-70" dirty="0"/>
              <a:t> </a:t>
            </a:r>
            <a:r>
              <a:rPr dirty="0"/>
              <a:t>conjecture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6070" y="101472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969" y="994409"/>
            <a:ext cx="7364730" cy="6654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820"/>
              </a:spcBef>
            </a:pPr>
            <a:r>
              <a:rPr sz="2400" dirty="0">
                <a:latin typeface="Times New Roman"/>
                <a:cs typeface="Times New Roman"/>
              </a:rPr>
              <a:t>Connection between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semantic </a:t>
            </a:r>
            <a:r>
              <a:rPr sz="2400" dirty="0">
                <a:latin typeface="Times New Roman"/>
                <a:cs typeface="Times New Roman"/>
              </a:rPr>
              <a:t>topology (relevance) and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link  </a:t>
            </a:r>
            <a:r>
              <a:rPr sz="2400" dirty="0">
                <a:latin typeface="Times New Roman"/>
                <a:cs typeface="Times New Roman"/>
              </a:rPr>
              <a:t>topology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(hypertext)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3269" y="1906270"/>
            <a:ext cx="126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3269" y="1623059"/>
            <a:ext cx="7215505" cy="56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0"/>
              </a:lnSpc>
              <a:spcBef>
                <a:spcPts val="100"/>
              </a:spcBef>
              <a:tabLst>
                <a:tab pos="297815" algn="l"/>
              </a:tabLst>
            </a:pPr>
            <a:r>
              <a:rPr sz="2700" baseline="-4629" dirty="0">
                <a:latin typeface="Comic Sans MS"/>
                <a:cs typeface="Comic Sans MS"/>
              </a:rPr>
              <a:t>–	</a:t>
            </a:r>
            <a:r>
              <a:rPr sz="1800" dirty="0">
                <a:latin typeface="Times New Roman"/>
                <a:cs typeface="Times New Roman"/>
              </a:rPr>
              <a:t>G = </a:t>
            </a:r>
            <a:r>
              <a:rPr sz="1800" spc="-5" dirty="0">
                <a:latin typeface="Times New Roman"/>
                <a:cs typeface="Times New Roman"/>
              </a:rPr>
              <a:t>Pr[rel(p)] </a:t>
            </a:r>
            <a:r>
              <a:rPr sz="1800" dirty="0">
                <a:latin typeface="Times New Roman"/>
                <a:cs typeface="Times New Roman"/>
              </a:rPr>
              <a:t>~ fraction of relevant/topical pages (topic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generality)</a:t>
            </a:r>
            <a:endParaRPr sz="1800">
              <a:latin typeface="Times New Roman"/>
              <a:cs typeface="Times New Roman"/>
            </a:endParaRPr>
          </a:p>
          <a:p>
            <a:pPr marL="297815">
              <a:lnSpc>
                <a:spcPts val="2120"/>
              </a:lnSpc>
            </a:pPr>
            <a:r>
              <a:rPr sz="1800" dirty="0">
                <a:latin typeface="Times New Roman"/>
                <a:cs typeface="Times New Roman"/>
              </a:rPr>
              <a:t>R = </a:t>
            </a:r>
            <a:r>
              <a:rPr sz="1800" spc="-5" dirty="0">
                <a:latin typeface="Times New Roman"/>
                <a:cs typeface="Times New Roman"/>
              </a:rPr>
              <a:t>Pr[rel(p) </a:t>
            </a:r>
            <a:r>
              <a:rPr sz="1800" dirty="0">
                <a:latin typeface="Times New Roman"/>
                <a:cs typeface="Times New Roman"/>
              </a:rPr>
              <a:t>| rel(q)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link(q,p)] ~ cond. prob. Given neighbor on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topic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6070" y="2167890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969" y="2148840"/>
            <a:ext cx="4538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6345" algn="l"/>
              </a:tabLst>
            </a:pPr>
            <a:r>
              <a:rPr sz="2400" dirty="0">
                <a:latin typeface="Times New Roman"/>
                <a:cs typeface="Times New Roman"/>
              </a:rPr>
              <a:t>Related nodes </a:t>
            </a:r>
            <a:r>
              <a:rPr sz="2400" spc="5" dirty="0">
                <a:latin typeface="Times New Roman"/>
                <a:cs typeface="Times New Roman"/>
              </a:rPr>
              <a:t>are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clustered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if	</a:t>
            </a:r>
            <a:r>
              <a:rPr sz="2400" b="1" i="1" dirty="0">
                <a:solidFill>
                  <a:srgbClr val="0066FF"/>
                </a:solidFill>
                <a:latin typeface="Times New Roman"/>
                <a:cs typeface="Times New Roman"/>
              </a:rPr>
              <a:t>R &gt;</a:t>
            </a:r>
            <a:r>
              <a:rPr sz="2400" b="1" i="1" spc="-100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400" b="1" i="1" dirty="0">
                <a:solidFill>
                  <a:srgbClr val="0066FF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3269" y="2519679"/>
            <a:ext cx="137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9019" y="2501900"/>
            <a:ext cx="2536190" cy="26835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911860">
              <a:lnSpc>
                <a:spcPct val="75100"/>
              </a:lnSpc>
              <a:spcBef>
                <a:spcPts val="695"/>
              </a:spcBef>
            </a:pPr>
            <a:r>
              <a:rPr sz="2000" spc="-5" dirty="0">
                <a:latin typeface="Times New Roman"/>
                <a:cs typeface="Times New Roman"/>
              </a:rPr>
              <a:t>Necessary </a:t>
            </a:r>
            <a:r>
              <a:rPr sz="2000" dirty="0">
                <a:latin typeface="Times New Roman"/>
                <a:cs typeface="Times New Roman"/>
              </a:rPr>
              <a:t>and  sufficient  condition for a  random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crawler</a:t>
            </a:r>
            <a:endParaRPr sz="2000">
              <a:latin typeface="Times New Roman"/>
              <a:cs typeface="Times New Roman"/>
            </a:endParaRPr>
          </a:p>
          <a:p>
            <a:pPr marL="12700" marR="442595">
              <a:lnSpc>
                <a:spcPct val="75000"/>
              </a:lnSpc>
              <a:spcBef>
                <a:spcPts val="10"/>
              </a:spcBef>
            </a:pP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find pages </a:t>
            </a:r>
            <a:r>
              <a:rPr sz="2000" spc="-5" dirty="0">
                <a:latin typeface="Times New Roman"/>
                <a:cs typeface="Times New Roman"/>
              </a:rPr>
              <a:t>related  to start</a:t>
            </a:r>
            <a:r>
              <a:rPr sz="2000" dirty="0">
                <a:latin typeface="Times New Roman"/>
                <a:cs typeface="Times New Roman"/>
              </a:rPr>
              <a:t> points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2000"/>
              </a:lnSpc>
            </a:pPr>
            <a:r>
              <a:rPr sz="2000" spc="-5" dirty="0">
                <a:latin typeface="Times New Roman"/>
                <a:cs typeface="Times New Roman"/>
              </a:rPr>
              <a:t>Example:</a:t>
            </a:r>
            <a:endParaRPr sz="2000">
              <a:latin typeface="Times New Roman"/>
              <a:cs typeface="Times New Roman"/>
            </a:endParaRPr>
          </a:p>
          <a:p>
            <a:pPr marL="12700" marR="687705">
              <a:lnSpc>
                <a:spcPct val="75200"/>
              </a:lnSpc>
              <a:spcBef>
                <a:spcPts val="295"/>
              </a:spcBef>
            </a:pPr>
            <a:r>
              <a:rPr sz="2000" dirty="0">
                <a:latin typeface="Times New Roman"/>
                <a:cs typeface="Times New Roman"/>
              </a:rPr>
              <a:t>2 topical </a:t>
            </a:r>
            <a:r>
              <a:rPr sz="2000" spc="-5" dirty="0">
                <a:latin typeface="Times New Roman"/>
                <a:cs typeface="Times New Roman"/>
              </a:rPr>
              <a:t>clusters  with </a:t>
            </a:r>
            <a:r>
              <a:rPr sz="2000" dirty="0">
                <a:latin typeface="Times New Roman"/>
                <a:cs typeface="Times New Roman"/>
              </a:rPr>
              <a:t>stronger  </a:t>
            </a:r>
            <a:r>
              <a:rPr sz="2000" spc="-5" dirty="0">
                <a:latin typeface="Times New Roman"/>
                <a:cs typeface="Times New Roman"/>
              </a:rPr>
              <a:t>modularity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within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1800"/>
              </a:lnSpc>
            </a:pPr>
            <a:r>
              <a:rPr sz="2000" spc="-5" dirty="0">
                <a:latin typeface="Times New Roman"/>
                <a:cs typeface="Times New Roman"/>
              </a:rPr>
              <a:t>each cluster than </a:t>
            </a:r>
            <a:r>
              <a:rPr sz="2000" dirty="0">
                <a:latin typeface="Times New Roman"/>
                <a:cs typeface="Times New Roman"/>
              </a:rPr>
              <a:t>outside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3269" y="3957320"/>
            <a:ext cx="137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2989" y="226059"/>
            <a:ext cx="7022465" cy="108458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893570" marR="5080" indent="-1880870">
              <a:lnSpc>
                <a:spcPct val="73800"/>
              </a:lnSpc>
              <a:spcBef>
                <a:spcPts val="1355"/>
              </a:spcBef>
            </a:pPr>
            <a:r>
              <a:rPr spc="-5" dirty="0"/>
              <a:t>Topical </a:t>
            </a:r>
            <a:r>
              <a:rPr dirty="0"/>
              <a:t>locality-inspired tricks for  topical</a:t>
            </a:r>
            <a:r>
              <a:rPr spc="-5" dirty="0"/>
              <a:t> 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3270" y="2858770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3270" y="1527809"/>
            <a:ext cx="3968115" cy="29349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55600" marR="5080" indent="-342900">
              <a:lnSpc>
                <a:spcPts val="2430"/>
              </a:lnSpc>
              <a:spcBef>
                <a:spcPts val="55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Co-citation </a:t>
            </a:r>
            <a:r>
              <a:rPr sz="2400" dirty="0">
                <a:latin typeface="Times New Roman"/>
                <a:cs typeface="Times New Roman"/>
              </a:rPr>
              <a:t>(a.k.a.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sibling  locality</a:t>
            </a:r>
            <a:r>
              <a:rPr sz="2400" dirty="0">
                <a:latin typeface="Times New Roman"/>
                <a:cs typeface="Times New Roman"/>
              </a:rPr>
              <a:t>): A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C are good  </a:t>
            </a:r>
            <a:r>
              <a:rPr sz="2400" spc="-5" dirty="0">
                <a:latin typeface="Times New Roman"/>
                <a:cs typeface="Times New Roman"/>
              </a:rPr>
              <a:t>hubs, </a:t>
            </a:r>
            <a:r>
              <a:rPr sz="2400" dirty="0">
                <a:latin typeface="Times New Roman"/>
                <a:cs typeface="Times New Roman"/>
              </a:rPr>
              <a:t>thus A and </a:t>
            </a:r>
            <a:r>
              <a:rPr lang="en-US" sz="2400" dirty="0" smtClean="0">
                <a:latin typeface="Times New Roman"/>
                <a:cs typeface="Times New Roman"/>
              </a:rPr>
              <a:t>C</a:t>
            </a:r>
            <a:r>
              <a:rPr sz="2400" dirty="0" smtClean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  </a:t>
            </a:r>
            <a:r>
              <a:rPr sz="2400" dirty="0">
                <a:latin typeface="Times New Roman"/>
                <a:cs typeface="Times New Roman"/>
              </a:rPr>
              <a:t>given high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priority</a:t>
            </a:r>
          </a:p>
          <a:p>
            <a:pPr marL="355600" marR="642620">
              <a:lnSpc>
                <a:spcPts val="2420"/>
              </a:lnSpc>
              <a:spcBef>
                <a:spcPts val="610"/>
              </a:spcBef>
            </a:pP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Co-reference </a:t>
            </a:r>
            <a:r>
              <a:rPr sz="2400" dirty="0">
                <a:latin typeface="Times New Roman"/>
                <a:cs typeface="Times New Roman"/>
              </a:rPr>
              <a:t>(a.k.a. 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blbliographic</a:t>
            </a:r>
            <a:r>
              <a:rPr sz="2400" spc="-80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coupling</a:t>
            </a:r>
            <a:r>
              <a:rPr sz="2400" dirty="0">
                <a:latin typeface="Times New Roman"/>
                <a:cs typeface="Times New Roman"/>
              </a:rPr>
              <a:t>):</a:t>
            </a:r>
          </a:p>
          <a:p>
            <a:pPr marL="355600" marR="11430" algn="just">
              <a:lnSpc>
                <a:spcPts val="2430"/>
              </a:lnSpc>
            </a:pPr>
            <a:r>
              <a:rPr sz="2400" dirty="0">
                <a:latin typeface="Times New Roman"/>
                <a:cs typeface="Times New Roman"/>
              </a:rPr>
              <a:t>E and G are good authorities,  thus E and </a:t>
            </a:r>
            <a:r>
              <a:rPr lang="en-US" sz="2400" dirty="0" smtClean="0">
                <a:latin typeface="Times New Roman"/>
                <a:cs typeface="Times New Roman"/>
              </a:rPr>
              <a:t>G</a:t>
            </a:r>
            <a:r>
              <a:rPr sz="2400" dirty="0" smtClean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should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given  high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priority</a:t>
            </a:r>
          </a:p>
        </p:txBody>
      </p:sp>
      <p:sp>
        <p:nvSpPr>
          <p:cNvPr id="5" name="object 5"/>
          <p:cNvSpPr/>
          <p:nvPr/>
        </p:nvSpPr>
        <p:spPr>
          <a:xfrm>
            <a:off x="555556" y="1524000"/>
            <a:ext cx="3673570" cy="4325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150" y="148590"/>
            <a:ext cx="6240780" cy="108458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134110" marR="5080" indent="-1121410">
              <a:lnSpc>
                <a:spcPct val="73700"/>
              </a:lnSpc>
              <a:spcBef>
                <a:spcPts val="1360"/>
              </a:spcBef>
            </a:pPr>
            <a:r>
              <a:rPr dirty="0"/>
              <a:t>Correlations </a:t>
            </a:r>
            <a:r>
              <a:rPr spc="-5" dirty="0"/>
              <a:t>between </a:t>
            </a:r>
            <a:r>
              <a:rPr dirty="0"/>
              <a:t>different  similarity</a:t>
            </a:r>
            <a:r>
              <a:rPr spc="-10" dirty="0"/>
              <a:t> </a:t>
            </a:r>
            <a:r>
              <a:rPr dirty="0"/>
              <a:t>measures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070" y="1322070"/>
            <a:ext cx="123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969" y="1304290"/>
            <a:ext cx="3600450" cy="58801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475"/>
              </a:spcBef>
            </a:pPr>
            <a:r>
              <a:rPr sz="2000" spc="-5" dirty="0">
                <a:solidFill>
                  <a:srgbClr val="0066FF"/>
                </a:solidFill>
                <a:latin typeface="Times New Roman"/>
                <a:cs typeface="Times New Roman"/>
              </a:rPr>
              <a:t>Semantic </a:t>
            </a:r>
            <a:r>
              <a:rPr sz="2000" spc="-10" dirty="0">
                <a:solidFill>
                  <a:srgbClr val="0066FF"/>
                </a:solidFill>
                <a:latin typeface="Times New Roman"/>
                <a:cs typeface="Times New Roman"/>
              </a:rPr>
              <a:t>similarity </a:t>
            </a:r>
            <a:r>
              <a:rPr sz="2000" spc="-5" dirty="0">
                <a:latin typeface="Times New Roman"/>
                <a:cs typeface="Times New Roman"/>
              </a:rPr>
              <a:t>measured </a:t>
            </a:r>
            <a:r>
              <a:rPr sz="2000" dirty="0">
                <a:latin typeface="Times New Roman"/>
                <a:cs typeface="Times New Roman"/>
              </a:rPr>
              <a:t>from  ODP, </a:t>
            </a:r>
            <a:r>
              <a:rPr sz="2000" spc="-5" dirty="0">
                <a:latin typeface="Times New Roman"/>
                <a:cs typeface="Times New Roman"/>
              </a:rPr>
              <a:t>correlated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69" y="1899920"/>
            <a:ext cx="126364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6FF"/>
                </a:solidFill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sz="1800" dirty="0">
                <a:solidFill>
                  <a:srgbClr val="0066FF"/>
                </a:solidFill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9019" y="1880870"/>
            <a:ext cx="3494404" cy="10566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403860">
              <a:lnSpc>
                <a:spcPts val="1830"/>
              </a:lnSpc>
              <a:spcBef>
                <a:spcPts val="434"/>
              </a:spcBef>
            </a:pPr>
            <a:r>
              <a:rPr sz="1800" spc="-5" dirty="0">
                <a:solidFill>
                  <a:srgbClr val="0066FF"/>
                </a:solidFill>
                <a:latin typeface="Times New Roman"/>
                <a:cs typeface="Times New Roman"/>
              </a:rPr>
              <a:t>Content </a:t>
            </a:r>
            <a:r>
              <a:rPr sz="1800" dirty="0">
                <a:solidFill>
                  <a:srgbClr val="0066FF"/>
                </a:solidFill>
                <a:latin typeface="Times New Roman"/>
                <a:cs typeface="Times New Roman"/>
              </a:rPr>
              <a:t>similarity</a:t>
            </a:r>
            <a:r>
              <a:rPr sz="1800" dirty="0">
                <a:latin typeface="Times New Roman"/>
                <a:cs typeface="Times New Roman"/>
              </a:rPr>
              <a:t>: TF or </a:t>
            </a:r>
            <a:r>
              <a:rPr sz="1800" spc="-5" dirty="0">
                <a:latin typeface="Times New Roman"/>
                <a:cs typeface="Times New Roman"/>
              </a:rPr>
              <a:t>TF-IDF  </a:t>
            </a:r>
            <a:r>
              <a:rPr sz="1800" dirty="0">
                <a:latin typeface="Times New Roman"/>
                <a:cs typeface="Times New Roman"/>
              </a:rPr>
              <a:t>vector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cosine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1839"/>
              </a:lnSpc>
              <a:spcBef>
                <a:spcPts val="450"/>
              </a:spcBef>
            </a:pPr>
            <a:r>
              <a:rPr sz="1800" dirty="0">
                <a:solidFill>
                  <a:srgbClr val="0066FF"/>
                </a:solidFill>
                <a:latin typeface="Times New Roman"/>
                <a:cs typeface="Times New Roman"/>
              </a:rPr>
              <a:t>Link similarity</a:t>
            </a:r>
            <a:r>
              <a:rPr sz="1800" dirty="0">
                <a:latin typeface="Times New Roman"/>
                <a:cs typeface="Times New Roman"/>
              </a:rPr>
              <a:t>: Jaccard coefficient of  (in+out) link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neighborhoods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070" y="2947670"/>
            <a:ext cx="12382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969" y="2929890"/>
            <a:ext cx="3961129" cy="11671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247650">
              <a:lnSpc>
                <a:spcPts val="2030"/>
              </a:lnSpc>
              <a:spcBef>
                <a:spcPts val="475"/>
              </a:spcBef>
            </a:pPr>
            <a:r>
              <a:rPr sz="2000" spc="-5" dirty="0">
                <a:latin typeface="Times New Roman"/>
                <a:cs typeface="Times New Roman"/>
              </a:rPr>
              <a:t>Correlation </a:t>
            </a:r>
            <a:r>
              <a:rPr sz="2000" dirty="0">
                <a:latin typeface="Times New Roman"/>
                <a:cs typeface="Times New Roman"/>
              </a:rPr>
              <a:t>overall is significant </a:t>
            </a:r>
            <a:r>
              <a:rPr sz="2000" spc="5" dirty="0">
                <a:latin typeface="Times New Roman"/>
                <a:cs typeface="Times New Roman"/>
              </a:rPr>
              <a:t>but  </a:t>
            </a:r>
            <a:r>
              <a:rPr sz="2000" dirty="0">
                <a:latin typeface="Times New Roman"/>
                <a:cs typeface="Times New Roman"/>
              </a:rPr>
              <a:t>weak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030"/>
              </a:lnSpc>
              <a:spcBef>
                <a:spcPts val="500"/>
              </a:spcBef>
            </a:pPr>
            <a:r>
              <a:rPr sz="2000" dirty="0">
                <a:latin typeface="Times New Roman"/>
                <a:cs typeface="Times New Roman"/>
              </a:rPr>
              <a:t>Much stronger topical </a:t>
            </a:r>
            <a:r>
              <a:rPr sz="2000" spc="-5" dirty="0">
                <a:latin typeface="Times New Roman"/>
                <a:cs typeface="Times New Roman"/>
              </a:rPr>
              <a:t>locality in some  topics,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e.g.: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269" y="4089400"/>
            <a:ext cx="126364" cy="6045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9019" y="4070350"/>
            <a:ext cx="364871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6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Links </a:t>
            </a:r>
            <a:r>
              <a:rPr sz="1800" dirty="0">
                <a:latin typeface="Times New Roman"/>
                <a:cs typeface="Times New Roman"/>
              </a:rPr>
              <a:t>very informative in </a:t>
            </a:r>
            <a:r>
              <a:rPr sz="1800" spc="-5" dirty="0">
                <a:latin typeface="Times New Roman"/>
                <a:cs typeface="Times New Roman"/>
              </a:rPr>
              <a:t>news sources  </a:t>
            </a:r>
            <a:r>
              <a:rPr sz="1800" dirty="0">
                <a:latin typeface="Times New Roman"/>
                <a:cs typeface="Times New Roman"/>
              </a:rPr>
              <a:t>Text very informative in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recipes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20590" y="1612340"/>
            <a:ext cx="3423920" cy="4115435"/>
            <a:chOff x="4720590" y="1612340"/>
            <a:chExt cx="3423920" cy="4115435"/>
          </a:xfrm>
        </p:grpSpPr>
        <p:sp>
          <p:nvSpPr>
            <p:cNvPr id="12" name="object 12"/>
            <p:cNvSpPr/>
            <p:nvPr/>
          </p:nvSpPr>
          <p:spPr>
            <a:xfrm>
              <a:off x="4977118" y="1612340"/>
              <a:ext cx="3166892" cy="41151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81600" y="3886200"/>
              <a:ext cx="1752600" cy="255270"/>
            </a:xfrm>
            <a:custGeom>
              <a:avLst/>
              <a:gdLst/>
              <a:ahLst/>
              <a:cxnLst/>
              <a:rect l="l" t="t" r="r" b="b"/>
              <a:pathLst>
                <a:path w="1752600" h="255270">
                  <a:moveTo>
                    <a:pt x="876300" y="255269"/>
                  </a:moveTo>
                  <a:lnTo>
                    <a:pt x="800703" y="254801"/>
                  </a:lnTo>
                  <a:lnTo>
                    <a:pt x="726889" y="253422"/>
                  </a:lnTo>
                  <a:lnTo>
                    <a:pt x="655122" y="251170"/>
                  </a:lnTo>
                  <a:lnTo>
                    <a:pt x="585664" y="248085"/>
                  </a:lnTo>
                  <a:lnTo>
                    <a:pt x="518779" y="244206"/>
                  </a:lnTo>
                  <a:lnTo>
                    <a:pt x="454731" y="239572"/>
                  </a:lnTo>
                  <a:lnTo>
                    <a:pt x="393782" y="234221"/>
                  </a:lnTo>
                  <a:lnTo>
                    <a:pt x="336196" y="228192"/>
                  </a:lnTo>
                  <a:lnTo>
                    <a:pt x="282236" y="221524"/>
                  </a:lnTo>
                  <a:lnTo>
                    <a:pt x="232166" y="214257"/>
                  </a:lnTo>
                  <a:lnTo>
                    <a:pt x="186248" y="206428"/>
                  </a:lnTo>
                  <a:lnTo>
                    <a:pt x="144746" y="198078"/>
                  </a:lnTo>
                  <a:lnTo>
                    <a:pt x="76044" y="179966"/>
                  </a:lnTo>
                  <a:lnTo>
                    <a:pt x="28165" y="160232"/>
                  </a:lnTo>
                  <a:lnTo>
                    <a:pt x="0" y="128269"/>
                  </a:lnTo>
                  <a:lnTo>
                    <a:pt x="3217" y="117162"/>
                  </a:lnTo>
                  <a:lnTo>
                    <a:pt x="49370" y="85612"/>
                  </a:lnTo>
                  <a:lnTo>
                    <a:pt x="107924" y="66432"/>
                  </a:lnTo>
                  <a:lnTo>
                    <a:pt x="186248" y="49087"/>
                  </a:lnTo>
                  <a:lnTo>
                    <a:pt x="232166" y="41197"/>
                  </a:lnTo>
                  <a:lnTo>
                    <a:pt x="282236" y="33880"/>
                  </a:lnTo>
                  <a:lnTo>
                    <a:pt x="336196" y="27172"/>
                  </a:lnTo>
                  <a:lnTo>
                    <a:pt x="393782" y="21112"/>
                  </a:lnTo>
                  <a:lnTo>
                    <a:pt x="454731" y="15737"/>
                  </a:lnTo>
                  <a:lnTo>
                    <a:pt x="518779" y="11086"/>
                  </a:lnTo>
                  <a:lnTo>
                    <a:pt x="585664" y="7195"/>
                  </a:lnTo>
                  <a:lnTo>
                    <a:pt x="655122" y="4104"/>
                  </a:lnTo>
                  <a:lnTo>
                    <a:pt x="726889" y="1849"/>
                  </a:lnTo>
                  <a:lnTo>
                    <a:pt x="800703" y="468"/>
                  </a:lnTo>
                  <a:lnTo>
                    <a:pt x="876300" y="0"/>
                  </a:lnTo>
                  <a:lnTo>
                    <a:pt x="951896" y="468"/>
                  </a:lnTo>
                  <a:lnTo>
                    <a:pt x="1025710" y="1849"/>
                  </a:lnTo>
                  <a:lnTo>
                    <a:pt x="1097477" y="4104"/>
                  </a:lnTo>
                  <a:lnTo>
                    <a:pt x="1166935" y="7195"/>
                  </a:lnTo>
                  <a:lnTo>
                    <a:pt x="1233820" y="11086"/>
                  </a:lnTo>
                  <a:lnTo>
                    <a:pt x="1297868" y="15737"/>
                  </a:lnTo>
                  <a:lnTo>
                    <a:pt x="1358817" y="21112"/>
                  </a:lnTo>
                  <a:lnTo>
                    <a:pt x="1416403" y="27172"/>
                  </a:lnTo>
                  <a:lnTo>
                    <a:pt x="1470363" y="33880"/>
                  </a:lnTo>
                  <a:lnTo>
                    <a:pt x="1520433" y="41197"/>
                  </a:lnTo>
                  <a:lnTo>
                    <a:pt x="1566351" y="49087"/>
                  </a:lnTo>
                  <a:lnTo>
                    <a:pt x="1607853" y="57511"/>
                  </a:lnTo>
                  <a:lnTo>
                    <a:pt x="1676555" y="75811"/>
                  </a:lnTo>
                  <a:lnTo>
                    <a:pt x="1724434" y="95796"/>
                  </a:lnTo>
                  <a:lnTo>
                    <a:pt x="1752600" y="128269"/>
                  </a:lnTo>
                  <a:lnTo>
                    <a:pt x="1749382" y="139186"/>
                  </a:lnTo>
                  <a:lnTo>
                    <a:pt x="1703229" y="170282"/>
                  </a:lnTo>
                  <a:lnTo>
                    <a:pt x="1644675" y="189244"/>
                  </a:lnTo>
                  <a:lnTo>
                    <a:pt x="1566351" y="206428"/>
                  </a:lnTo>
                  <a:lnTo>
                    <a:pt x="1520433" y="214257"/>
                  </a:lnTo>
                  <a:lnTo>
                    <a:pt x="1470363" y="221524"/>
                  </a:lnTo>
                  <a:lnTo>
                    <a:pt x="1416403" y="228192"/>
                  </a:lnTo>
                  <a:lnTo>
                    <a:pt x="1358817" y="234221"/>
                  </a:lnTo>
                  <a:lnTo>
                    <a:pt x="1297868" y="239572"/>
                  </a:lnTo>
                  <a:lnTo>
                    <a:pt x="1233820" y="244206"/>
                  </a:lnTo>
                  <a:lnTo>
                    <a:pt x="1166935" y="248085"/>
                  </a:lnTo>
                  <a:lnTo>
                    <a:pt x="1097477" y="251170"/>
                  </a:lnTo>
                  <a:lnTo>
                    <a:pt x="1025710" y="253422"/>
                  </a:lnTo>
                  <a:lnTo>
                    <a:pt x="951896" y="254801"/>
                  </a:lnTo>
                  <a:lnTo>
                    <a:pt x="876300" y="255269"/>
                  </a:lnTo>
                  <a:close/>
                </a:path>
              </a:pathLst>
            </a:custGeom>
            <a:ln w="28393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20590" y="3873499"/>
              <a:ext cx="461009" cy="179070"/>
            </a:xfrm>
            <a:custGeom>
              <a:avLst/>
              <a:gdLst/>
              <a:ahLst/>
              <a:cxnLst/>
              <a:rect l="l" t="t" r="r" b="b"/>
              <a:pathLst>
                <a:path w="461010" h="179070">
                  <a:moveTo>
                    <a:pt x="461010" y="165100"/>
                  </a:moveTo>
                  <a:lnTo>
                    <a:pt x="393700" y="97790"/>
                  </a:lnTo>
                  <a:lnTo>
                    <a:pt x="385038" y="124193"/>
                  </a:lnTo>
                  <a:lnTo>
                    <a:pt x="7620" y="0"/>
                  </a:lnTo>
                  <a:lnTo>
                    <a:pt x="0" y="25400"/>
                  </a:lnTo>
                  <a:lnTo>
                    <a:pt x="375805" y="152298"/>
                  </a:lnTo>
                  <a:lnTo>
                    <a:pt x="367030" y="179070"/>
                  </a:lnTo>
                  <a:lnTo>
                    <a:pt x="461010" y="165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F(Term Frequency)-IDF(Inverse Document Frequency) from scratch in python .  | by Yassine Hamdaoui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3" y="0"/>
            <a:ext cx="9163050" cy="61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63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Text Search using TF-IDF and Elasticsearch | Machine Learning Tutor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Text Search using TF-IDF and Elasticsearch | Machine Learning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14400"/>
            <a:ext cx="81733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60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7400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46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593"/>
            <a:ext cx="78200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1" y="3124200"/>
            <a:ext cx="79533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04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90134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48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400"/>
            <a:ext cx="947057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2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28600"/>
            <a:ext cx="4052571" cy="1846659"/>
          </a:xfrm>
        </p:spPr>
        <p:txBody>
          <a:bodyPr/>
          <a:lstStyle/>
          <a:p>
            <a:r>
              <a:rPr lang="en-US" dirty="0" err="1" smtClean="0"/>
              <a:t>Jaccard</a:t>
            </a:r>
            <a:r>
              <a:rPr lang="en-US" dirty="0" smtClean="0"/>
              <a:t> Similarity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The Jaccard Similarity algorithm - Neo4j Graph Algorithms User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5" y="1752600"/>
            <a:ext cx="76200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accard Similarity - Text Similarity Metric in NLP - Machine Learning  Tutoria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144" y="3657600"/>
            <a:ext cx="987154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0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9" y="152400"/>
            <a:ext cx="8619241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762920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1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7696200" cy="586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0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763000" cy="570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6710" y="527050"/>
            <a:ext cx="33712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Naïve</a:t>
            </a:r>
            <a:r>
              <a:rPr spc="-65" dirty="0"/>
              <a:t> </a:t>
            </a:r>
            <a:r>
              <a:rPr spc="-5" dirty="0"/>
              <a:t>Best-First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7677" y="1519327"/>
            <a:ext cx="6529705" cy="3997325"/>
            <a:chOff x="2287677" y="1519327"/>
            <a:chExt cx="6529705" cy="3997325"/>
          </a:xfrm>
        </p:grpSpPr>
        <p:sp>
          <p:nvSpPr>
            <p:cNvPr id="4" name="object 4"/>
            <p:cNvSpPr/>
            <p:nvPr/>
          </p:nvSpPr>
          <p:spPr>
            <a:xfrm>
              <a:off x="2292349" y="1524000"/>
              <a:ext cx="6520180" cy="3987800"/>
            </a:xfrm>
            <a:custGeom>
              <a:avLst/>
              <a:gdLst/>
              <a:ahLst/>
              <a:cxnLst/>
              <a:rect l="l" t="t" r="r" b="b"/>
              <a:pathLst>
                <a:path w="6520180" h="3987800">
                  <a:moveTo>
                    <a:pt x="0" y="0"/>
                  </a:moveTo>
                  <a:lnTo>
                    <a:pt x="6520180" y="0"/>
                  </a:lnTo>
                  <a:lnTo>
                    <a:pt x="6520180" y="3987800"/>
                  </a:lnTo>
                  <a:lnTo>
                    <a:pt x="0" y="3987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92349" y="1524000"/>
              <a:ext cx="6520180" cy="3987800"/>
            </a:xfrm>
            <a:custGeom>
              <a:avLst/>
              <a:gdLst/>
              <a:ahLst/>
              <a:cxnLst/>
              <a:rect l="l" t="t" r="r" b="b"/>
              <a:pathLst>
                <a:path w="6520180" h="3987800">
                  <a:moveTo>
                    <a:pt x="0" y="0"/>
                  </a:moveTo>
                  <a:lnTo>
                    <a:pt x="6520180" y="0"/>
                  </a:lnTo>
                  <a:lnTo>
                    <a:pt x="6520180" y="3987800"/>
                  </a:lnTo>
                  <a:lnTo>
                    <a:pt x="0" y="3987800"/>
                  </a:lnTo>
                  <a:lnTo>
                    <a:pt x="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69820" y="1557020"/>
            <a:ext cx="636524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2809240" indent="-36576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ourier New"/>
                <a:cs typeface="Courier New"/>
              </a:rPr>
              <a:t>BestFirst(topic, seed_urls) </a:t>
            </a:r>
            <a:r>
              <a:rPr sz="1600" b="1" dirty="0">
                <a:latin typeface="Courier New"/>
                <a:cs typeface="Courier New"/>
              </a:rPr>
              <a:t>{  </a:t>
            </a:r>
            <a:r>
              <a:rPr sz="1600" b="1" spc="-5" dirty="0">
                <a:latin typeface="Courier New"/>
                <a:cs typeface="Courier New"/>
              </a:rPr>
              <a:t>foreach link (seed_urls)</a:t>
            </a:r>
            <a:r>
              <a:rPr sz="1600" b="1" spc="-9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743585">
              <a:lnSpc>
                <a:spcPts val="1910"/>
              </a:lnSpc>
            </a:pPr>
            <a:r>
              <a:rPr sz="1600" b="1" spc="-5" dirty="0">
                <a:latin typeface="Courier New"/>
                <a:cs typeface="Courier New"/>
              </a:rPr>
              <a:t>enqueue(frontier,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link);</a:t>
            </a:r>
            <a:endParaRPr sz="1600">
              <a:latin typeface="Courier New"/>
              <a:cs typeface="Courier New"/>
            </a:endParaRPr>
          </a:p>
          <a:p>
            <a:pPr marL="378460">
              <a:lnSpc>
                <a:spcPts val="1914"/>
              </a:lnSpc>
            </a:pPr>
            <a:r>
              <a:rPr sz="1600" b="1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743585" marR="5080" indent="-365760">
              <a:lnSpc>
                <a:spcPts val="1920"/>
              </a:lnSpc>
              <a:spcBef>
                <a:spcPts val="60"/>
              </a:spcBef>
            </a:pPr>
            <a:r>
              <a:rPr sz="1600" b="1" spc="-5" dirty="0">
                <a:latin typeface="Courier New"/>
                <a:cs typeface="Courier New"/>
              </a:rPr>
              <a:t>while (#frontier </a:t>
            </a:r>
            <a:r>
              <a:rPr sz="1600" b="1" dirty="0">
                <a:latin typeface="Courier New"/>
                <a:cs typeface="Courier New"/>
              </a:rPr>
              <a:t>&gt; 0 </a:t>
            </a:r>
            <a:r>
              <a:rPr sz="1600" b="1" spc="-5" dirty="0">
                <a:latin typeface="Courier New"/>
                <a:cs typeface="Courier New"/>
              </a:rPr>
              <a:t>and visited </a:t>
            </a:r>
            <a:r>
              <a:rPr sz="1600" b="1" dirty="0">
                <a:latin typeface="Courier New"/>
                <a:cs typeface="Courier New"/>
              </a:rPr>
              <a:t>&lt; </a:t>
            </a:r>
            <a:r>
              <a:rPr sz="1600" b="1" spc="-5" dirty="0">
                <a:latin typeface="Courier New"/>
                <a:cs typeface="Courier New"/>
              </a:rPr>
              <a:t>MAX_PAGES) </a:t>
            </a:r>
            <a:r>
              <a:rPr sz="1600" b="1" dirty="0">
                <a:latin typeface="Courier New"/>
                <a:cs typeface="Courier New"/>
              </a:rPr>
              <a:t>{  </a:t>
            </a:r>
            <a:r>
              <a:rPr sz="1600" b="1" spc="-5" dirty="0">
                <a:latin typeface="Courier New"/>
                <a:cs typeface="Courier New"/>
              </a:rPr>
              <a:t>link := dequeue_link_with_max_score(frontier);  doc :=</a:t>
            </a:r>
            <a:r>
              <a:rPr sz="1600" b="1" spc="-2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fetch_new_document(link);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1339" y="3260090"/>
            <a:ext cx="3195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1265" algn="l"/>
              </a:tabLst>
            </a:pPr>
            <a:r>
              <a:rPr sz="1600" b="1" spc="-5" dirty="0">
                <a:latin typeface="Courier New"/>
                <a:cs typeface="Courier New"/>
              </a:rPr>
              <a:t>score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:=	sim(topic,</a:t>
            </a:r>
            <a:r>
              <a:rPr sz="1600" b="1" spc="-8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doc);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01339" y="3503929"/>
            <a:ext cx="5389880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737235" indent="-36576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ourier New"/>
                <a:cs typeface="Courier New"/>
              </a:rPr>
              <a:t>foreach outlink (extract_links(doc)) </a:t>
            </a:r>
            <a:r>
              <a:rPr sz="1600" b="1" dirty="0">
                <a:latin typeface="Courier New"/>
                <a:cs typeface="Courier New"/>
              </a:rPr>
              <a:t>{  </a:t>
            </a:r>
            <a:r>
              <a:rPr sz="1600" b="1" spc="-5" dirty="0">
                <a:latin typeface="Courier New"/>
                <a:cs typeface="Courier New"/>
              </a:rPr>
              <a:t>if (#frontier &gt;= MAX_BUFFER)</a:t>
            </a:r>
            <a:r>
              <a:rPr sz="1600" b="1" spc="-4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744220">
              <a:lnSpc>
                <a:spcPts val="1910"/>
              </a:lnSpc>
            </a:pPr>
            <a:r>
              <a:rPr sz="1600" b="1" spc="-5" dirty="0">
                <a:latin typeface="Courier New"/>
                <a:cs typeface="Courier New"/>
              </a:rPr>
              <a:t>dequeue_link_with_min_score(frontier);</a:t>
            </a:r>
            <a:endParaRPr sz="1600">
              <a:latin typeface="Courier New"/>
              <a:cs typeface="Courier New"/>
            </a:endParaRPr>
          </a:p>
          <a:p>
            <a:pPr marL="378460">
              <a:lnSpc>
                <a:spcPts val="1914"/>
              </a:lnSpc>
            </a:pPr>
            <a:r>
              <a:rPr sz="1600" b="1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378460">
              <a:lnSpc>
                <a:spcPts val="1914"/>
              </a:lnSpc>
            </a:pPr>
            <a:r>
              <a:rPr sz="1600" b="1" spc="-5" dirty="0">
                <a:latin typeface="Courier New"/>
                <a:cs typeface="Courier New"/>
              </a:rPr>
              <a:t>enqueue(frontier, outlink,</a:t>
            </a:r>
            <a:r>
              <a:rPr sz="1600" b="1" spc="-2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score);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69820" y="4963159"/>
            <a:ext cx="5137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6070" y="1939290"/>
            <a:ext cx="172593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Simplest  topical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crawler:  </a:t>
            </a:r>
            <a:r>
              <a:rPr sz="2000" spc="-5" dirty="0">
                <a:latin typeface="Arial"/>
                <a:cs typeface="Arial"/>
              </a:rPr>
              <a:t>Frontier </a:t>
            </a:r>
            <a:r>
              <a:rPr sz="2000" dirty="0">
                <a:latin typeface="Arial"/>
                <a:cs typeface="Arial"/>
              </a:rPr>
              <a:t>is  priority queue  based on </a:t>
            </a:r>
            <a:r>
              <a:rPr sz="2000" spc="-5" dirty="0">
                <a:latin typeface="Arial"/>
                <a:cs typeface="Arial"/>
              </a:rPr>
              <a:t>text  similarity  </a:t>
            </a:r>
            <a:r>
              <a:rPr sz="2000" dirty="0">
                <a:latin typeface="Arial"/>
                <a:cs typeface="Arial"/>
              </a:rPr>
              <a:t>between </a:t>
            </a:r>
            <a:r>
              <a:rPr sz="2000" spc="-5" dirty="0">
                <a:latin typeface="Arial"/>
                <a:cs typeface="Arial"/>
              </a:rPr>
              <a:t>topic  </a:t>
            </a:r>
            <a:r>
              <a:rPr sz="2000" dirty="0">
                <a:latin typeface="Arial"/>
                <a:cs typeface="Arial"/>
              </a:rPr>
              <a:t>and parent  page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6350" y="182879"/>
            <a:ext cx="40544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Best-first</a:t>
            </a:r>
            <a:r>
              <a:rPr spc="-65" dirty="0"/>
              <a:t> </a:t>
            </a:r>
            <a:r>
              <a:rPr dirty="0"/>
              <a:t>variations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270" y="988059"/>
            <a:ext cx="8246109" cy="37985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5600" marR="590550" indent="-342900">
              <a:lnSpc>
                <a:spcPts val="2830"/>
              </a:lnSpc>
              <a:spcBef>
                <a:spcPts val="63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Many </a:t>
            </a:r>
            <a:r>
              <a:rPr sz="2800" dirty="0">
                <a:latin typeface="Times New Roman"/>
                <a:cs typeface="Times New Roman"/>
              </a:rPr>
              <a:t>in </a:t>
            </a:r>
            <a:r>
              <a:rPr sz="2800" spc="-5" dirty="0">
                <a:latin typeface="Times New Roman"/>
                <a:cs typeface="Times New Roman"/>
              </a:rPr>
              <a:t>literature, mostly </a:t>
            </a:r>
            <a:r>
              <a:rPr sz="2800" spc="-10" dirty="0">
                <a:latin typeface="Times New Roman"/>
                <a:cs typeface="Times New Roman"/>
              </a:rPr>
              <a:t>stemming </a:t>
            </a:r>
            <a:r>
              <a:rPr sz="2800" dirty="0">
                <a:latin typeface="Times New Roman"/>
                <a:cs typeface="Times New Roman"/>
              </a:rPr>
              <a:t>from different  </a:t>
            </a:r>
            <a:r>
              <a:rPr sz="2800" spc="-5" dirty="0">
                <a:latin typeface="Times New Roman"/>
                <a:cs typeface="Times New Roman"/>
              </a:rPr>
              <a:t>ways </a:t>
            </a:r>
            <a:r>
              <a:rPr sz="2800" dirty="0">
                <a:latin typeface="Times New Roman"/>
                <a:cs typeface="Times New Roman"/>
              </a:rPr>
              <a:t>to score unvisited </a:t>
            </a:r>
            <a:r>
              <a:rPr sz="2800" spc="-10" dirty="0">
                <a:latin typeface="Times New Roman"/>
                <a:cs typeface="Times New Roman"/>
              </a:rPr>
              <a:t>URLs.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E.g.:</a:t>
            </a:r>
            <a:endParaRPr sz="2800">
              <a:latin typeface="Times New Roman"/>
              <a:cs typeface="Times New Roman"/>
            </a:endParaRPr>
          </a:p>
          <a:p>
            <a:pPr marL="755015" marR="165735" lvl="1" indent="-285750">
              <a:lnSpc>
                <a:spcPts val="2430"/>
              </a:lnSpc>
              <a:spcBef>
                <a:spcPts val="61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Giving more importance </a:t>
            </a:r>
            <a:r>
              <a:rPr sz="2400" dirty="0">
                <a:latin typeface="Times New Roman"/>
                <a:cs typeface="Times New Roman"/>
              </a:rPr>
              <a:t>to certain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HTML markup </a:t>
            </a:r>
            <a:r>
              <a:rPr sz="2400" dirty="0">
                <a:latin typeface="Times New Roman"/>
                <a:cs typeface="Times New Roman"/>
              </a:rPr>
              <a:t>in parent  </a:t>
            </a:r>
            <a:r>
              <a:rPr sz="2400" spc="-5" dirty="0">
                <a:latin typeface="Times New Roman"/>
                <a:cs typeface="Times New Roman"/>
              </a:rPr>
              <a:t>page</a:t>
            </a:r>
            <a:endParaRPr sz="24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ts val="2430"/>
              </a:lnSpc>
              <a:spcBef>
                <a:spcPts val="59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Extending </a:t>
            </a:r>
            <a:r>
              <a:rPr sz="2400" dirty="0">
                <a:latin typeface="Times New Roman"/>
                <a:cs typeface="Times New Roman"/>
              </a:rPr>
              <a:t>text representation of parent page </a:t>
            </a:r>
            <a:r>
              <a:rPr sz="2400" spc="-5" dirty="0">
                <a:latin typeface="Times New Roman"/>
                <a:cs typeface="Times New Roman"/>
              </a:rPr>
              <a:t>with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anchor text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 </a:t>
            </a:r>
            <a:r>
              <a:rPr sz="2400" dirty="0">
                <a:latin typeface="Times New Roman"/>
                <a:cs typeface="Times New Roman"/>
              </a:rPr>
              <a:t>“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grandparent</a:t>
            </a:r>
            <a:r>
              <a:rPr sz="2400" dirty="0">
                <a:latin typeface="Times New Roman"/>
                <a:cs typeface="Times New Roman"/>
              </a:rPr>
              <a:t>” pages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(SharkSearch)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4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Limiting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link context </a:t>
            </a:r>
            <a:r>
              <a:rPr sz="2400" dirty="0">
                <a:latin typeface="Times New Roman"/>
                <a:cs typeface="Times New Roman"/>
              </a:rPr>
              <a:t>to less than entire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page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5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Exploiting topical locality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co-citation</a:t>
            </a:r>
            <a:r>
              <a:rPr sz="240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5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Exploration </a:t>
            </a:r>
            <a:r>
              <a:rPr sz="2400" dirty="0">
                <a:latin typeface="Times New Roman"/>
                <a:cs typeface="Times New Roman"/>
              </a:rPr>
              <a:t>vs exploitation: relax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priorities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5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Any </a:t>
            </a:r>
            <a:r>
              <a:rPr sz="2800" dirty="0">
                <a:latin typeface="Times New Roman"/>
                <a:cs typeface="Times New Roman"/>
              </a:rPr>
              <a:t>of these </a:t>
            </a: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dirty="0">
                <a:latin typeface="Times New Roman"/>
                <a:cs typeface="Times New Roman"/>
              </a:rPr>
              <a:t>be </a:t>
            </a:r>
            <a:r>
              <a:rPr sz="2800" spc="-5" dirty="0">
                <a:latin typeface="Times New Roman"/>
                <a:cs typeface="Times New Roman"/>
              </a:rPr>
              <a:t>(and </a:t>
            </a:r>
            <a:r>
              <a:rPr sz="2800" spc="-10" dirty="0">
                <a:latin typeface="Times New Roman"/>
                <a:cs typeface="Times New Roman"/>
              </a:rPr>
              <a:t>many </a:t>
            </a:r>
            <a:r>
              <a:rPr sz="2800" dirty="0">
                <a:latin typeface="Times New Roman"/>
                <a:cs typeface="Times New Roman"/>
              </a:rPr>
              <a:t>have been)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combined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0310" y="594359"/>
            <a:ext cx="6722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Link context </a:t>
            </a:r>
            <a:r>
              <a:rPr sz="3200" spc="5" dirty="0"/>
              <a:t>based </a:t>
            </a:r>
            <a:r>
              <a:rPr sz="3200" dirty="0"/>
              <a:t>on text</a:t>
            </a:r>
            <a:r>
              <a:rPr sz="3200" spc="10" dirty="0"/>
              <a:t> </a:t>
            </a:r>
            <a:r>
              <a:rPr sz="3200" dirty="0"/>
              <a:t>neighborhood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63269" y="154685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526540"/>
            <a:ext cx="3290570" cy="3319779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449580">
              <a:lnSpc>
                <a:spcPts val="2430"/>
              </a:lnSpc>
              <a:spcBef>
                <a:spcPts val="555"/>
              </a:spcBef>
            </a:pPr>
            <a:r>
              <a:rPr sz="2400" spc="-5" dirty="0">
                <a:latin typeface="Times New Roman"/>
                <a:cs typeface="Times New Roman"/>
              </a:rPr>
              <a:t>Often </a:t>
            </a:r>
            <a:r>
              <a:rPr sz="2400" dirty="0">
                <a:latin typeface="Times New Roman"/>
                <a:cs typeface="Times New Roman"/>
              </a:rPr>
              <a:t>consider a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fixed-  </a:t>
            </a:r>
            <a:r>
              <a:rPr sz="2400" dirty="0">
                <a:latin typeface="Times New Roman"/>
                <a:cs typeface="Times New Roman"/>
              </a:rPr>
              <a:t>size </a:t>
            </a:r>
            <a:r>
              <a:rPr sz="2400" spc="-5" dirty="0">
                <a:latin typeface="Times New Roman"/>
                <a:cs typeface="Times New Roman"/>
              </a:rPr>
              <a:t>window, </a:t>
            </a:r>
            <a:r>
              <a:rPr sz="2400" dirty="0">
                <a:latin typeface="Times New Roman"/>
                <a:cs typeface="Times New Roman"/>
              </a:rPr>
              <a:t>e.g. 50  </a:t>
            </a:r>
            <a:r>
              <a:rPr sz="2400" spc="-5" dirty="0">
                <a:latin typeface="Times New Roman"/>
                <a:cs typeface="Times New Roman"/>
              </a:rPr>
              <a:t>words </a:t>
            </a:r>
            <a:r>
              <a:rPr sz="2400" dirty="0">
                <a:latin typeface="Times New Roman"/>
                <a:cs typeface="Times New Roman"/>
              </a:rPr>
              <a:t>around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anchor</a:t>
            </a:r>
            <a:endParaRPr sz="2400">
              <a:latin typeface="Times New Roman"/>
              <a:cs typeface="Times New Roman"/>
            </a:endParaRPr>
          </a:p>
          <a:p>
            <a:pPr marL="12700" marR="134620">
              <a:lnSpc>
                <a:spcPct val="84300"/>
              </a:lnSpc>
              <a:spcBef>
                <a:spcPts val="595"/>
              </a:spcBef>
            </a:pPr>
            <a:r>
              <a:rPr sz="2400" spc="-5" dirty="0">
                <a:latin typeface="Times New Roman"/>
                <a:cs typeface="Times New Roman"/>
              </a:rPr>
              <a:t>Can </a:t>
            </a:r>
            <a:r>
              <a:rPr sz="2400" dirty="0">
                <a:latin typeface="Times New Roman"/>
                <a:cs typeface="Times New Roman"/>
              </a:rPr>
              <a:t>weigh links based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  their distance </a:t>
            </a:r>
            <a:r>
              <a:rPr sz="2400" spc="-5" dirty="0">
                <a:latin typeface="Times New Roman"/>
                <a:cs typeface="Times New Roman"/>
              </a:rPr>
              <a:t>from </a:t>
            </a:r>
            <a:r>
              <a:rPr sz="2400" dirty="0">
                <a:latin typeface="Times New Roman"/>
                <a:cs typeface="Times New Roman"/>
              </a:rPr>
              <a:t>topic  keywords within the  </a:t>
            </a:r>
            <a:r>
              <a:rPr sz="2400" spc="-5" dirty="0">
                <a:latin typeface="Times New Roman"/>
                <a:cs typeface="Times New Roman"/>
              </a:rPr>
              <a:t>document </a:t>
            </a:r>
            <a:r>
              <a:rPr sz="2400" dirty="0">
                <a:latin typeface="Times New Roman"/>
                <a:cs typeface="Times New Roman"/>
              </a:rPr>
              <a:t>(InfoSpiders,  Clever)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430"/>
              </a:lnSpc>
              <a:spcBef>
                <a:spcPts val="605"/>
              </a:spcBef>
            </a:pPr>
            <a:r>
              <a:rPr sz="2400" spc="-5" dirty="0">
                <a:latin typeface="Times New Roman"/>
                <a:cs typeface="Times New Roman"/>
              </a:rPr>
              <a:t>Anchor </a:t>
            </a:r>
            <a:r>
              <a:rPr sz="2400" dirty="0">
                <a:latin typeface="Times New Roman"/>
                <a:cs typeface="Times New Roman"/>
              </a:rPr>
              <a:t>text deserves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extra  </a:t>
            </a:r>
            <a:r>
              <a:rPr sz="2400" spc="-5" dirty="0">
                <a:latin typeface="Times New Roman"/>
                <a:cs typeface="Times New Roman"/>
              </a:rPr>
              <a:t>importance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69" y="2548890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269" y="4166870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12987" y="2098386"/>
            <a:ext cx="4098777" cy="2940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9669" y="373379"/>
            <a:ext cx="67322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Link context based on </a:t>
            </a:r>
            <a:r>
              <a:rPr spc="-10" dirty="0"/>
              <a:t>DOM</a:t>
            </a:r>
            <a:r>
              <a:rPr spc="-70" dirty="0"/>
              <a:t> </a:t>
            </a:r>
            <a:r>
              <a:rPr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447800"/>
            <a:ext cx="143510" cy="108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258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6800" y="1399540"/>
            <a:ext cx="7712710" cy="1283172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 marR="5080">
              <a:lnSpc>
                <a:spcPts val="2430"/>
              </a:lnSpc>
              <a:spcBef>
                <a:spcPts val="555"/>
              </a:spcBef>
            </a:pPr>
            <a:r>
              <a:rPr spc="-5" dirty="0">
                <a:latin typeface="Times New Roman"/>
                <a:cs typeface="Times New Roman"/>
              </a:rPr>
              <a:t>Consider DOM </a:t>
            </a:r>
            <a:r>
              <a:rPr dirty="0">
                <a:latin typeface="Times New Roman"/>
                <a:cs typeface="Times New Roman"/>
              </a:rPr>
              <a:t>subtree rooted  at parent node of link’s &lt;a&gt;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tag</a:t>
            </a:r>
          </a:p>
          <a:p>
            <a:pPr marL="12700" marR="53975">
              <a:lnSpc>
                <a:spcPct val="84200"/>
              </a:lnSpc>
              <a:spcBef>
                <a:spcPts val="600"/>
              </a:spcBef>
            </a:pPr>
            <a:r>
              <a:rPr spc="-5" dirty="0">
                <a:latin typeface="Times New Roman"/>
                <a:cs typeface="Times New Roman"/>
              </a:rPr>
              <a:t>Or </a:t>
            </a:r>
            <a:r>
              <a:rPr dirty="0">
                <a:latin typeface="Times New Roman"/>
                <a:cs typeface="Times New Roman"/>
              </a:rPr>
              <a:t>can go </a:t>
            </a:r>
            <a:r>
              <a:rPr spc="-5" dirty="0">
                <a:latin typeface="Times New Roman"/>
                <a:cs typeface="Times New Roman"/>
              </a:rPr>
              <a:t>further </a:t>
            </a:r>
            <a:r>
              <a:rPr dirty="0">
                <a:latin typeface="Times New Roman"/>
                <a:cs typeface="Times New Roman"/>
              </a:rPr>
              <a:t>up in the tree  (Naïve Best-First is special  case of entire </a:t>
            </a:r>
            <a:r>
              <a:rPr spc="-5" dirty="0">
                <a:latin typeface="Times New Roman"/>
                <a:cs typeface="Times New Roman"/>
              </a:rPr>
              <a:t>document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body)</a:t>
            </a:r>
          </a:p>
          <a:p>
            <a:pPr marL="12700" marR="29845">
              <a:lnSpc>
                <a:spcPts val="2430"/>
              </a:lnSpc>
              <a:spcBef>
                <a:spcPts val="605"/>
              </a:spcBef>
            </a:pPr>
            <a:r>
              <a:rPr dirty="0">
                <a:latin typeface="Times New Roman"/>
                <a:cs typeface="Times New Roman"/>
              </a:rPr>
              <a:t>Trade-off between </a:t>
            </a:r>
            <a:r>
              <a:rPr spc="-5" dirty="0">
                <a:latin typeface="Times New Roman"/>
                <a:cs typeface="Times New Roman"/>
              </a:rPr>
              <a:t>noise </a:t>
            </a:r>
            <a:r>
              <a:rPr dirty="0">
                <a:latin typeface="Times New Roman"/>
                <a:cs typeface="Times New Roman"/>
              </a:rPr>
              <a:t>due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to  too </a:t>
            </a:r>
            <a:r>
              <a:rPr spc="-5" dirty="0">
                <a:latin typeface="Times New Roman"/>
                <a:cs typeface="Times New Roman"/>
              </a:rPr>
              <a:t>small or </a:t>
            </a:r>
            <a:r>
              <a:rPr dirty="0">
                <a:latin typeface="Times New Roman"/>
                <a:cs typeface="Times New Roman"/>
              </a:rPr>
              <a:t>too large context  tree (Pant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2003)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327" y="127547"/>
            <a:ext cx="8165945" cy="5898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60720" y="146050"/>
            <a:ext cx="2833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DOM</a:t>
            </a:r>
            <a:r>
              <a:rPr spc="-80" dirty="0"/>
              <a:t> </a:t>
            </a:r>
            <a:r>
              <a:rPr dirty="0"/>
              <a:t>context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40070" y="1099820"/>
            <a:ext cx="296100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omic Sans MS"/>
                <a:cs typeface="Comic Sans MS"/>
              </a:rPr>
              <a:t>Link score </a:t>
            </a:r>
            <a:r>
              <a:rPr sz="2000" dirty="0">
                <a:latin typeface="Comic Sans MS"/>
                <a:cs typeface="Comic Sans MS"/>
              </a:rPr>
              <a:t>= </a:t>
            </a:r>
            <a:r>
              <a:rPr sz="2000" spc="-5" dirty="0">
                <a:latin typeface="Comic Sans MS"/>
                <a:cs typeface="Comic Sans MS"/>
              </a:rPr>
              <a:t>linear  combination between  page-based and context-  based similarity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score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10" dirty="0"/>
              <a:t>u</a:t>
            </a:r>
            <a:r>
              <a:rPr dirty="0"/>
              <a:t>t</a:t>
            </a:r>
            <a:r>
              <a:rPr spc="5" dirty="0"/>
              <a:t>li</a:t>
            </a:r>
            <a:r>
              <a:rPr dirty="0"/>
              <a:t>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264919"/>
            <a:ext cx="143510" cy="2959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244600"/>
            <a:ext cx="6281420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7605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Motivation and </a:t>
            </a:r>
            <a:r>
              <a:rPr sz="2400" spc="-5" dirty="0">
                <a:latin typeface="Times New Roman"/>
                <a:cs typeface="Times New Roman"/>
              </a:rPr>
              <a:t>taxonomy of </a:t>
            </a:r>
            <a:r>
              <a:rPr sz="2400" dirty="0">
                <a:latin typeface="Times New Roman"/>
                <a:cs typeface="Times New Roman"/>
              </a:rPr>
              <a:t>crawlers 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Basic crawlers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and implementation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issues  </a:t>
            </a:r>
            <a:r>
              <a:rPr sz="2400" dirty="0">
                <a:latin typeface="Times New Roman"/>
                <a:cs typeface="Times New Roman"/>
              </a:rPr>
              <a:t>Universal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crawlers</a:t>
            </a:r>
            <a:endParaRPr sz="2400">
              <a:latin typeface="Times New Roman"/>
              <a:cs typeface="Times New Roman"/>
            </a:endParaRPr>
          </a:p>
          <a:p>
            <a:pPr marL="12700" marR="1071245">
              <a:lnSpc>
                <a:spcPct val="114599"/>
              </a:lnSpc>
            </a:pPr>
            <a:r>
              <a:rPr sz="2400" dirty="0">
                <a:latin typeface="Times New Roman"/>
                <a:cs typeface="Times New Roman"/>
              </a:rPr>
              <a:t>Preferential </a:t>
            </a:r>
            <a:r>
              <a:rPr sz="2400" spc="-5" dirty="0">
                <a:latin typeface="Times New Roman"/>
                <a:cs typeface="Times New Roman"/>
              </a:rPr>
              <a:t>(focused </a:t>
            </a:r>
            <a:r>
              <a:rPr sz="2400" dirty="0">
                <a:latin typeface="Times New Roman"/>
                <a:cs typeface="Times New Roman"/>
              </a:rPr>
              <a:t>and topical) crawlers  Evaluation of preferential crawlers  </a:t>
            </a:r>
            <a:r>
              <a:rPr sz="2400" spc="-5" dirty="0">
                <a:latin typeface="Times New Roman"/>
                <a:cs typeface="Times New Roman"/>
              </a:rPr>
              <a:t>Crawler </a:t>
            </a:r>
            <a:r>
              <a:rPr sz="2400" dirty="0">
                <a:latin typeface="Times New Roman"/>
                <a:cs typeface="Times New Roman"/>
              </a:rPr>
              <a:t>ethics and conflicts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700"/>
              </a:lnSpc>
              <a:spcBef>
                <a:spcPts val="660"/>
              </a:spcBef>
            </a:pPr>
            <a:r>
              <a:rPr sz="2400" spc="-5" dirty="0">
                <a:latin typeface="Times New Roman"/>
                <a:cs typeface="Times New Roman"/>
              </a:rPr>
              <a:t>New developments: </a:t>
            </a:r>
            <a:r>
              <a:rPr sz="2400" dirty="0">
                <a:latin typeface="Times New Roman"/>
                <a:cs typeface="Times New Roman"/>
              </a:rPr>
              <a:t>social, collaborative, federated  crawlers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9639" y="374650"/>
            <a:ext cx="47472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Co-citation: hub</a:t>
            </a:r>
            <a:r>
              <a:rPr spc="-65" dirty="0"/>
              <a:t> </a:t>
            </a:r>
            <a:r>
              <a:rPr dirty="0"/>
              <a:t>scores</a:t>
            </a:r>
          </a:p>
        </p:txBody>
      </p:sp>
      <p:sp>
        <p:nvSpPr>
          <p:cNvPr id="3" name="object 3"/>
          <p:cNvSpPr/>
          <p:nvPr/>
        </p:nvSpPr>
        <p:spPr>
          <a:xfrm>
            <a:off x="635008" y="1143000"/>
            <a:ext cx="3430092" cy="477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46370" y="1355090"/>
            <a:ext cx="3004820" cy="12242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5400" marR="17780">
              <a:lnSpc>
                <a:spcPct val="106900"/>
              </a:lnSpc>
              <a:spcBef>
                <a:spcPts val="300"/>
              </a:spcBef>
            </a:pPr>
            <a:r>
              <a:rPr sz="2400" spc="-15" dirty="0">
                <a:latin typeface="Arial"/>
                <a:cs typeface="Arial"/>
              </a:rPr>
              <a:t>Link </a:t>
            </a:r>
            <a:r>
              <a:rPr sz="2400" spc="-5" dirty="0">
                <a:latin typeface="Arial"/>
                <a:cs typeface="Arial"/>
              </a:rPr>
              <a:t>score</a:t>
            </a:r>
            <a:r>
              <a:rPr sz="2100" spc="-7" baseline="-23809" dirty="0">
                <a:latin typeface="Arial"/>
                <a:cs typeface="Arial"/>
              </a:rPr>
              <a:t>hub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= </a:t>
            </a:r>
            <a:r>
              <a:rPr sz="2400" spc="-10" dirty="0">
                <a:latin typeface="Arial"/>
                <a:cs typeface="Arial"/>
              </a:rPr>
              <a:t>linear  combination between  </a:t>
            </a:r>
            <a:r>
              <a:rPr sz="2400" spc="-15" dirty="0">
                <a:latin typeface="Arial"/>
                <a:cs typeface="Arial"/>
              </a:rPr>
              <a:t>link </a:t>
            </a:r>
            <a:r>
              <a:rPr sz="2400" spc="-10" dirty="0">
                <a:latin typeface="Arial"/>
                <a:cs typeface="Arial"/>
              </a:rPr>
              <a:t>and hub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score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67200" y="2667000"/>
            <a:ext cx="4483100" cy="320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07659" y="5749290"/>
            <a:ext cx="2755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Number </a:t>
            </a:r>
            <a:r>
              <a:rPr sz="1400" dirty="0">
                <a:latin typeface="Arial"/>
                <a:cs typeface="Arial"/>
              </a:rPr>
              <a:t>of seeds </a:t>
            </a:r>
            <a:r>
              <a:rPr sz="1400" spc="-5" dirty="0">
                <a:latin typeface="Arial"/>
                <a:cs typeface="Arial"/>
              </a:rPr>
              <a:t>linked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page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304800"/>
            <a:ext cx="8627557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22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766438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83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04800"/>
            <a:ext cx="7495993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05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730250"/>
            <a:ext cx="7836477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08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7598864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9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10" dirty="0"/>
              <a:t>u</a:t>
            </a:r>
            <a:r>
              <a:rPr dirty="0"/>
              <a:t>t</a:t>
            </a:r>
            <a:r>
              <a:rPr spc="5" dirty="0"/>
              <a:t>li</a:t>
            </a:r>
            <a:r>
              <a:rPr dirty="0"/>
              <a:t>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264919"/>
            <a:ext cx="143510" cy="2959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244600"/>
            <a:ext cx="6281420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7605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Motivation and </a:t>
            </a:r>
            <a:r>
              <a:rPr sz="2400" spc="-5" dirty="0">
                <a:latin typeface="Times New Roman"/>
                <a:cs typeface="Times New Roman"/>
              </a:rPr>
              <a:t>taxonomy of </a:t>
            </a:r>
            <a:r>
              <a:rPr sz="2400" dirty="0">
                <a:latin typeface="Times New Roman"/>
                <a:cs typeface="Times New Roman"/>
              </a:rPr>
              <a:t>crawlers  Basic crawlers </a:t>
            </a:r>
            <a:r>
              <a:rPr sz="2400" spc="-5" dirty="0">
                <a:latin typeface="Times New Roman"/>
                <a:cs typeface="Times New Roman"/>
              </a:rPr>
              <a:t>and implementation </a:t>
            </a:r>
            <a:r>
              <a:rPr sz="2400" dirty="0">
                <a:latin typeface="Times New Roman"/>
                <a:cs typeface="Times New Roman"/>
              </a:rPr>
              <a:t>issues  Universal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crawlers</a:t>
            </a:r>
            <a:endParaRPr sz="2400">
              <a:latin typeface="Times New Roman"/>
              <a:cs typeface="Times New Roman"/>
            </a:endParaRPr>
          </a:p>
          <a:p>
            <a:pPr marL="12700" marR="1071245">
              <a:lnSpc>
                <a:spcPct val="114599"/>
              </a:lnSpc>
            </a:pPr>
            <a:r>
              <a:rPr sz="2400" dirty="0">
                <a:latin typeface="Times New Roman"/>
                <a:cs typeface="Times New Roman"/>
              </a:rPr>
              <a:t>Preferential </a:t>
            </a:r>
            <a:r>
              <a:rPr sz="2400" spc="-5" dirty="0">
                <a:latin typeface="Times New Roman"/>
                <a:cs typeface="Times New Roman"/>
              </a:rPr>
              <a:t>(focused </a:t>
            </a:r>
            <a:r>
              <a:rPr sz="2400" dirty="0">
                <a:latin typeface="Times New Roman"/>
                <a:cs typeface="Times New Roman"/>
              </a:rPr>
              <a:t>and topical) crawlers 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Evaluation of preferential crawlers  </a:t>
            </a:r>
            <a:r>
              <a:rPr sz="2400" spc="-5" dirty="0">
                <a:latin typeface="Times New Roman"/>
                <a:cs typeface="Times New Roman"/>
              </a:rPr>
              <a:t>Crawler </a:t>
            </a:r>
            <a:r>
              <a:rPr sz="2400" dirty="0">
                <a:latin typeface="Times New Roman"/>
                <a:cs typeface="Times New Roman"/>
              </a:rPr>
              <a:t>ethics and conflicts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700"/>
              </a:lnSpc>
              <a:spcBef>
                <a:spcPts val="660"/>
              </a:spcBef>
            </a:pPr>
            <a:r>
              <a:rPr sz="2400" spc="-5" dirty="0">
                <a:latin typeface="Times New Roman"/>
                <a:cs typeface="Times New Roman"/>
              </a:rPr>
              <a:t>New developments: </a:t>
            </a:r>
            <a:r>
              <a:rPr sz="2400" dirty="0">
                <a:latin typeface="Times New Roman"/>
                <a:cs typeface="Times New Roman"/>
              </a:rPr>
              <a:t>social, collaborative, federated  crawlers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5460" y="483870"/>
            <a:ext cx="5518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Evaluation </a:t>
            </a:r>
            <a:r>
              <a:rPr sz="3600" dirty="0"/>
              <a:t>of </a:t>
            </a:r>
            <a:r>
              <a:rPr sz="3600" spc="-5" dirty="0"/>
              <a:t>topical</a:t>
            </a:r>
            <a:r>
              <a:rPr sz="3600" spc="-50" dirty="0"/>
              <a:t> </a:t>
            </a:r>
            <a:r>
              <a:rPr sz="3600" spc="-5" dirty="0"/>
              <a:t>crawlers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3269" y="1471929"/>
            <a:ext cx="143510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451609"/>
            <a:ext cx="6422390" cy="1153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340"/>
              </a:spcBef>
            </a:pPr>
            <a:r>
              <a:rPr sz="2400" dirty="0">
                <a:latin typeface="Times New Roman"/>
                <a:cs typeface="Times New Roman"/>
              </a:rPr>
              <a:t>Goal: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build “better” crawlers </a:t>
            </a:r>
            <a:r>
              <a:rPr sz="2400" dirty="0">
                <a:latin typeface="Times New Roman"/>
                <a:cs typeface="Times New Roman"/>
              </a:rPr>
              <a:t>to support applications  (Srinivasan &amp; al.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2005)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Times New Roman"/>
                <a:cs typeface="Times New Roman"/>
              </a:rPr>
              <a:t>Build </a:t>
            </a:r>
            <a:r>
              <a:rPr sz="2400" spc="-5" dirty="0">
                <a:latin typeface="Times New Roman"/>
                <a:cs typeface="Times New Roman"/>
              </a:rPr>
              <a:t>an </a:t>
            </a:r>
            <a:r>
              <a:rPr sz="2400" dirty="0">
                <a:latin typeface="Times New Roman"/>
                <a:cs typeface="Times New Roman"/>
              </a:rPr>
              <a:t>unbiased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evaluation</a:t>
            </a:r>
            <a:r>
              <a:rPr sz="2400" spc="-10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framework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0469" y="2598420"/>
            <a:ext cx="137795" cy="107442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6219" y="2579370"/>
            <a:ext cx="6349365" cy="196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02740">
              <a:lnSpc>
                <a:spcPct val="114999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Define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  <a:hlinkClick r:id="rId2" action="ppaction://hlinksldjump"/>
              </a:rPr>
              <a:t>common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  <a:hlinkClick r:id="rId2" action="ppaction://hlinksldjump"/>
              </a:rPr>
              <a:t>tasks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spc="-5" dirty="0">
                <a:latin typeface="Times New Roman"/>
                <a:cs typeface="Times New Roman"/>
              </a:rPr>
              <a:t>measurable difficulty  </a:t>
            </a:r>
            <a:r>
              <a:rPr sz="2000" dirty="0">
                <a:latin typeface="Times New Roman"/>
                <a:cs typeface="Times New Roman"/>
              </a:rPr>
              <a:t>Identify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topics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  <a:hlinkClick r:id="rId3" action="ppaction://hlinksldjump"/>
              </a:rPr>
              <a:t>relevant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  <a:hlinkClick r:id="rId3" action="ppaction://hlinksldjump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  <a:hlinkClick r:id="rId3" action="ppaction://hlinksldjump"/>
              </a:rPr>
              <a:t>targets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000" dirty="0">
                <a:latin typeface="Times New Roman"/>
                <a:cs typeface="Times New Roman"/>
              </a:rPr>
              <a:t>Identify appropriate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  <a:hlinkClick r:id="rId4" action="ppaction://hlinksldjump"/>
              </a:rPr>
              <a:t>performance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  <a:hlinkClick r:id="rId4" action="ppaction://hlinksldjump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  <a:hlinkClick r:id="rId4" action="ppaction://hlinksldjump"/>
              </a:rPr>
              <a:t>measures</a:t>
            </a:r>
            <a:endParaRPr sz="2000">
              <a:latin typeface="Times New Roman"/>
              <a:cs typeface="Times New Roman"/>
            </a:endParaRPr>
          </a:p>
          <a:p>
            <a:pPr marL="412750" indent="-228600">
              <a:lnSpc>
                <a:spcPct val="100000"/>
              </a:lnSpc>
              <a:spcBef>
                <a:spcPts val="309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solidFill>
                  <a:srgbClr val="0066FF"/>
                </a:solidFill>
                <a:latin typeface="Times New Roman"/>
                <a:cs typeface="Times New Roman"/>
              </a:rPr>
              <a:t>Effectiveness</a:t>
            </a:r>
            <a:r>
              <a:rPr sz="1800" dirty="0">
                <a:latin typeface="Times New Roman"/>
                <a:cs typeface="Times New Roman"/>
              </a:rPr>
              <a:t>: quality </a:t>
            </a:r>
            <a:r>
              <a:rPr sz="1800" spc="-10" dirty="0">
                <a:latin typeface="Times New Roman"/>
                <a:cs typeface="Times New Roman"/>
              </a:rPr>
              <a:t>of </a:t>
            </a:r>
            <a:r>
              <a:rPr sz="1800" dirty="0">
                <a:latin typeface="Times New Roman"/>
                <a:cs typeface="Times New Roman"/>
              </a:rPr>
              <a:t>crawler </a:t>
            </a:r>
            <a:r>
              <a:rPr sz="1800" spc="-5" dirty="0">
                <a:latin typeface="Times New Roman"/>
                <a:cs typeface="Times New Roman"/>
              </a:rPr>
              <a:t>pages, </a:t>
            </a:r>
            <a:r>
              <a:rPr sz="1800" dirty="0">
                <a:latin typeface="Times New Roman"/>
                <a:cs typeface="Times New Roman"/>
              </a:rPr>
              <a:t>order,</a:t>
            </a:r>
            <a:r>
              <a:rPr sz="1800" spc="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  <a:p>
            <a:pPr marL="412750" marR="5080" indent="-228600">
              <a:lnSpc>
                <a:spcPts val="2039"/>
              </a:lnSpc>
              <a:spcBef>
                <a:spcPts val="495"/>
              </a:spcBef>
              <a:buFont typeface="Comic Sans MS"/>
              <a:buChar char="•"/>
              <a:tabLst>
                <a:tab pos="412115" algn="l"/>
                <a:tab pos="412750" algn="l"/>
              </a:tabLst>
            </a:pPr>
            <a:r>
              <a:rPr sz="1800" dirty="0">
                <a:solidFill>
                  <a:srgbClr val="0066FF"/>
                </a:solidFill>
                <a:latin typeface="Times New Roman"/>
                <a:cs typeface="Times New Roman"/>
              </a:rPr>
              <a:t>Efficiency</a:t>
            </a:r>
            <a:r>
              <a:rPr sz="1800" dirty="0">
                <a:latin typeface="Times New Roman"/>
                <a:cs typeface="Times New Roman"/>
              </a:rPr>
              <a:t>: separate </a:t>
            </a:r>
            <a:r>
              <a:rPr sz="1800" spc="-5" dirty="0">
                <a:latin typeface="Times New Roman"/>
                <a:cs typeface="Times New Roman"/>
              </a:rPr>
              <a:t>CPU </a:t>
            </a:r>
            <a:r>
              <a:rPr sz="1800" dirty="0">
                <a:latin typeface="Times New Roman"/>
                <a:cs typeface="Times New Roman"/>
              </a:rPr>
              <a:t>&amp; </a:t>
            </a:r>
            <a:r>
              <a:rPr sz="1800" spc="-5" dirty="0">
                <a:latin typeface="Times New Roman"/>
                <a:cs typeface="Times New Roman"/>
              </a:rPr>
              <a:t>memory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dirty="0">
                <a:latin typeface="Times New Roman"/>
                <a:cs typeface="Times New Roman"/>
              </a:rPr>
              <a:t>crawler algorithms from  bandwidth &amp; </a:t>
            </a:r>
            <a:r>
              <a:rPr sz="1800" spc="-5" dirty="0">
                <a:latin typeface="Times New Roman"/>
                <a:cs typeface="Times New Roman"/>
              </a:rPr>
              <a:t>common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utilities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" y="585470"/>
            <a:ext cx="1532255" cy="10769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065" marR="5080" algn="ctr">
              <a:lnSpc>
                <a:spcPts val="2700"/>
              </a:lnSpc>
              <a:spcBef>
                <a:spcPts val="340"/>
              </a:spcBef>
            </a:pPr>
            <a:r>
              <a:rPr sz="2400" dirty="0"/>
              <a:t>Evaluation  corpus =  </a:t>
            </a:r>
            <a:r>
              <a:rPr sz="2400" spc="-10" dirty="0" smtClean="0"/>
              <a:t>Web</a:t>
            </a:r>
            <a:endParaRPr sz="2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171701" y="342901"/>
            <a:ext cx="6858000" cy="5534660"/>
            <a:chOff x="2171701" y="342901"/>
            <a:chExt cx="6858000" cy="5534660"/>
          </a:xfrm>
        </p:grpSpPr>
        <p:sp>
          <p:nvSpPr>
            <p:cNvPr id="4" name="object 4"/>
            <p:cNvSpPr/>
            <p:nvPr/>
          </p:nvSpPr>
          <p:spPr>
            <a:xfrm>
              <a:off x="2190750" y="361949"/>
              <a:ext cx="6819900" cy="5496560"/>
            </a:xfrm>
            <a:custGeom>
              <a:avLst/>
              <a:gdLst/>
              <a:ahLst/>
              <a:cxnLst/>
              <a:rect l="l" t="t" r="r" b="b"/>
              <a:pathLst>
                <a:path w="6819900" h="5496560">
                  <a:moveTo>
                    <a:pt x="3409950" y="5496560"/>
                  </a:moveTo>
                  <a:lnTo>
                    <a:pt x="0" y="5496560"/>
                  </a:lnTo>
                  <a:lnTo>
                    <a:pt x="0" y="0"/>
                  </a:lnTo>
                  <a:lnTo>
                    <a:pt x="6819900" y="0"/>
                  </a:lnTo>
                  <a:lnTo>
                    <a:pt x="6819900" y="5496560"/>
                  </a:lnTo>
                  <a:lnTo>
                    <a:pt x="3409950" y="5496560"/>
                  </a:lnTo>
                  <a:close/>
                </a:path>
              </a:pathLst>
            </a:custGeom>
            <a:ln w="38097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9800" y="380999"/>
              <a:ext cx="6781800" cy="5458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8750" y="212852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•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950" y="2139950"/>
            <a:ext cx="1320165" cy="10401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5"/>
              </a:spcBef>
            </a:pPr>
            <a:r>
              <a:rPr sz="1800" dirty="0">
                <a:latin typeface="Comic Sans MS"/>
                <a:cs typeface="Comic Sans MS"/>
              </a:rPr>
              <a:t>Automate  </a:t>
            </a:r>
            <a:r>
              <a:rPr sz="1800" spc="-5" dirty="0">
                <a:latin typeface="Comic Sans MS"/>
                <a:cs typeface="Comic Sans MS"/>
              </a:rPr>
              <a:t>evaluation  using</a:t>
            </a:r>
            <a:r>
              <a:rPr sz="1800" spc="-7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edited  directories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750" y="3474720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•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5950" y="3487420"/>
            <a:ext cx="1355725" cy="10388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latin typeface="Comic Sans MS"/>
                <a:cs typeface="Comic Sans MS"/>
              </a:rPr>
              <a:t>Different  sources </a:t>
            </a:r>
            <a:r>
              <a:rPr sz="1800" dirty="0">
                <a:latin typeface="Comic Sans MS"/>
                <a:cs typeface="Comic Sans MS"/>
              </a:rPr>
              <a:t>of  </a:t>
            </a:r>
            <a:r>
              <a:rPr sz="1800" spc="-5" dirty="0">
                <a:latin typeface="Comic Sans MS"/>
                <a:cs typeface="Comic Sans MS"/>
              </a:rPr>
              <a:t>relevance  a</a:t>
            </a:r>
            <a:r>
              <a:rPr sz="1800" dirty="0">
                <a:latin typeface="Comic Sans MS"/>
                <a:cs typeface="Comic Sans MS"/>
              </a:rPr>
              <a:t>ss</a:t>
            </a:r>
            <a:r>
              <a:rPr sz="1800" spc="-10" dirty="0">
                <a:latin typeface="Comic Sans MS"/>
                <a:cs typeface="Comic Sans MS"/>
              </a:rPr>
              <a:t>es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10" dirty="0">
                <a:latin typeface="Comic Sans MS"/>
                <a:cs typeface="Comic Sans MS"/>
              </a:rPr>
              <a:t>m</a:t>
            </a:r>
            <a:r>
              <a:rPr sz="1800" spc="-10" dirty="0">
                <a:latin typeface="Comic Sans MS"/>
                <a:cs typeface="Comic Sans MS"/>
              </a:rPr>
              <a:t>e</a:t>
            </a:r>
            <a:r>
              <a:rPr sz="1800" spc="5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ts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4789" y="260350"/>
            <a:ext cx="39223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Topics and</a:t>
            </a:r>
            <a:r>
              <a:rPr spc="-70" dirty="0"/>
              <a:t> </a:t>
            </a:r>
            <a:r>
              <a:rPr spc="-5" dirty="0"/>
              <a:t>Targets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9602" y="1066802"/>
            <a:ext cx="8077200" cy="3721100"/>
            <a:chOff x="609602" y="1066802"/>
            <a:chExt cx="8077200" cy="3721100"/>
          </a:xfrm>
        </p:grpSpPr>
        <p:sp>
          <p:nvSpPr>
            <p:cNvPr id="4" name="object 4"/>
            <p:cNvSpPr/>
            <p:nvPr/>
          </p:nvSpPr>
          <p:spPr>
            <a:xfrm>
              <a:off x="647699" y="1104899"/>
              <a:ext cx="8001000" cy="3644900"/>
            </a:xfrm>
            <a:custGeom>
              <a:avLst/>
              <a:gdLst/>
              <a:ahLst/>
              <a:cxnLst/>
              <a:rect l="l" t="t" r="r" b="b"/>
              <a:pathLst>
                <a:path w="8001000" h="3644900">
                  <a:moveTo>
                    <a:pt x="4000500" y="3644900"/>
                  </a:moveTo>
                  <a:lnTo>
                    <a:pt x="0" y="3644900"/>
                  </a:lnTo>
                  <a:lnTo>
                    <a:pt x="0" y="0"/>
                  </a:lnTo>
                  <a:lnTo>
                    <a:pt x="8001000" y="0"/>
                  </a:lnTo>
                  <a:lnTo>
                    <a:pt x="8001000" y="3644900"/>
                  </a:lnTo>
                  <a:lnTo>
                    <a:pt x="4000500" y="3644900"/>
                  </a:lnTo>
                  <a:close/>
                </a:path>
              </a:pathLst>
            </a:custGeom>
            <a:ln w="7619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9588" y="1286465"/>
              <a:ext cx="7763435" cy="33535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58439" y="4777740"/>
            <a:ext cx="3855085" cy="1019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7040" marR="5080" indent="-434340">
              <a:lnSpc>
                <a:spcPts val="399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topic level ~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specificity  depth ~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generality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7759" y="527050"/>
            <a:ext cx="3002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spc="-75" dirty="0"/>
              <a:t> </a:t>
            </a:r>
            <a:r>
              <a:rPr spc="-5" dirty="0"/>
              <a:t>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3270" y="1493519"/>
            <a:ext cx="143510" cy="1625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FF0000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6170" y="1473200"/>
            <a:ext cx="3707129" cy="27305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Times New Roman"/>
                <a:cs typeface="Times New Roman"/>
              </a:rPr>
              <a:t>This is a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sequential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crawler</a:t>
            </a:r>
            <a:endParaRPr sz="2400">
              <a:latin typeface="Times New Roman"/>
              <a:cs typeface="Times New Roman"/>
            </a:endParaRPr>
          </a:p>
          <a:p>
            <a:pPr marL="12700" marR="812165">
              <a:lnSpc>
                <a:spcPts val="2700"/>
              </a:lnSpc>
              <a:spcBef>
                <a:spcPts val="66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Seeds </a:t>
            </a:r>
            <a:r>
              <a:rPr sz="2400" dirty="0">
                <a:latin typeface="Times New Roman"/>
                <a:cs typeface="Times New Roman"/>
              </a:rPr>
              <a:t>can be any </a:t>
            </a:r>
            <a:r>
              <a:rPr sz="2400" spc="-5" dirty="0">
                <a:latin typeface="Times New Roman"/>
                <a:cs typeface="Times New Roman"/>
              </a:rPr>
              <a:t>list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 starting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URLs</a:t>
            </a:r>
            <a:endParaRPr sz="2400">
              <a:latin typeface="Times New Roman"/>
              <a:cs typeface="Times New Roman"/>
            </a:endParaRPr>
          </a:p>
          <a:p>
            <a:pPr marL="12700" marR="356870">
              <a:lnSpc>
                <a:spcPts val="2700"/>
              </a:lnSpc>
              <a:spcBef>
                <a:spcPts val="600"/>
              </a:spcBef>
            </a:pPr>
            <a:r>
              <a:rPr sz="2400" dirty="0">
                <a:latin typeface="Times New Roman"/>
                <a:cs typeface="Times New Roman"/>
              </a:rPr>
              <a:t>Order of </a:t>
            </a:r>
            <a:r>
              <a:rPr sz="2400" spc="-5" dirty="0">
                <a:latin typeface="Times New Roman"/>
                <a:cs typeface="Times New Roman"/>
              </a:rPr>
              <a:t>page </a:t>
            </a:r>
            <a:r>
              <a:rPr sz="2400" dirty="0">
                <a:latin typeface="Times New Roman"/>
                <a:cs typeface="Times New Roman"/>
              </a:rPr>
              <a:t>visits is  determined by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frontier</a:t>
            </a:r>
            <a:r>
              <a:rPr sz="2400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  structure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Stop </a:t>
            </a:r>
            <a:r>
              <a:rPr sz="2400" dirty="0">
                <a:latin typeface="Times New Roman"/>
                <a:cs typeface="Times New Roman"/>
              </a:rPr>
              <a:t>criterion can be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anything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3270" y="383285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4950" y="228600"/>
            <a:ext cx="3898900" cy="5621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2420" y="260350"/>
            <a:ext cx="12115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</a:t>
            </a:r>
            <a:r>
              <a:rPr dirty="0"/>
              <a:t>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79340" y="1070610"/>
            <a:ext cx="3025140" cy="4652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7040">
              <a:lnSpc>
                <a:spcPct val="105400"/>
              </a:lnSpc>
              <a:spcBef>
                <a:spcPts val="100"/>
              </a:spcBef>
            </a:pP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Start </a:t>
            </a:r>
            <a:r>
              <a:rPr sz="1400" spc="-5" dirty="0">
                <a:solidFill>
                  <a:srgbClr val="FF0000"/>
                </a:solidFill>
                <a:latin typeface="Times New Roman"/>
                <a:cs typeface="Times New Roman"/>
              </a:rPr>
              <a:t>from 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seeds, find targets  and/or pages similar to target</a:t>
            </a:r>
            <a:r>
              <a:rPr sz="1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0000"/>
                </a:solidFill>
                <a:latin typeface="Times New Roman"/>
                <a:cs typeface="Times New Roman"/>
              </a:rPr>
              <a:t>descriptions</a:t>
            </a:r>
          </a:p>
        </p:txBody>
      </p:sp>
      <p:sp>
        <p:nvSpPr>
          <p:cNvPr id="4" name="object 4"/>
          <p:cNvSpPr/>
          <p:nvPr/>
        </p:nvSpPr>
        <p:spPr>
          <a:xfrm>
            <a:off x="1747927" y="1138327"/>
            <a:ext cx="4066994" cy="282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76450" y="4113529"/>
            <a:ext cx="2209800" cy="229870"/>
          </a:xfrm>
          <a:custGeom>
            <a:avLst/>
            <a:gdLst/>
            <a:ahLst/>
            <a:cxnLst/>
            <a:rect l="l" t="t" r="r" b="b"/>
            <a:pathLst>
              <a:path w="2209800" h="229870">
                <a:moveTo>
                  <a:pt x="0" y="0"/>
                </a:moveTo>
                <a:lnTo>
                  <a:pt x="30080" y="48459"/>
                </a:lnTo>
                <a:lnTo>
                  <a:pt x="64081" y="70012"/>
                </a:lnTo>
                <a:lnTo>
                  <a:pt x="107524" y="88477"/>
                </a:lnTo>
                <a:lnTo>
                  <a:pt x="158009" y="102877"/>
                </a:lnTo>
                <a:lnTo>
                  <a:pt x="213137" y="112233"/>
                </a:lnTo>
                <a:lnTo>
                  <a:pt x="270510" y="115570"/>
                </a:lnTo>
                <a:lnTo>
                  <a:pt x="810260" y="115570"/>
                </a:lnTo>
                <a:lnTo>
                  <a:pt x="867632" y="118902"/>
                </a:lnTo>
                <a:lnTo>
                  <a:pt x="922760" y="128232"/>
                </a:lnTo>
                <a:lnTo>
                  <a:pt x="973245" y="142562"/>
                </a:lnTo>
                <a:lnTo>
                  <a:pt x="1016688" y="160890"/>
                </a:lnTo>
                <a:lnTo>
                  <a:pt x="1050689" y="182217"/>
                </a:lnTo>
                <a:lnTo>
                  <a:pt x="1080770" y="229870"/>
                </a:lnTo>
                <a:lnTo>
                  <a:pt x="1088623" y="205543"/>
                </a:lnTo>
                <a:lnTo>
                  <a:pt x="1144451" y="160890"/>
                </a:lnTo>
                <a:lnTo>
                  <a:pt x="1187761" y="142562"/>
                </a:lnTo>
                <a:lnTo>
                  <a:pt x="1238224" y="128232"/>
                </a:lnTo>
                <a:lnTo>
                  <a:pt x="1293507" y="118902"/>
                </a:lnTo>
                <a:lnTo>
                  <a:pt x="1351279" y="115570"/>
                </a:lnTo>
                <a:lnTo>
                  <a:pt x="1939289" y="115570"/>
                </a:lnTo>
                <a:lnTo>
                  <a:pt x="1996662" y="112233"/>
                </a:lnTo>
                <a:lnTo>
                  <a:pt x="2051790" y="102877"/>
                </a:lnTo>
                <a:lnTo>
                  <a:pt x="2102275" y="88477"/>
                </a:lnTo>
                <a:lnTo>
                  <a:pt x="2145718" y="70012"/>
                </a:lnTo>
                <a:lnTo>
                  <a:pt x="2179719" y="48459"/>
                </a:lnTo>
                <a:lnTo>
                  <a:pt x="2201880" y="24796"/>
                </a:lnTo>
                <a:lnTo>
                  <a:pt x="220980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04927" y="4948327"/>
            <a:ext cx="7934325" cy="847725"/>
            <a:chOff x="604927" y="4948327"/>
            <a:chExt cx="7934325" cy="847725"/>
          </a:xfrm>
        </p:grpSpPr>
        <p:sp>
          <p:nvSpPr>
            <p:cNvPr id="7" name="object 7"/>
            <p:cNvSpPr/>
            <p:nvPr/>
          </p:nvSpPr>
          <p:spPr>
            <a:xfrm>
              <a:off x="609599" y="4953000"/>
              <a:ext cx="7924800" cy="838200"/>
            </a:xfrm>
            <a:custGeom>
              <a:avLst/>
              <a:gdLst/>
              <a:ahLst/>
              <a:cxnLst/>
              <a:rect l="l" t="t" r="r" b="b"/>
              <a:pathLst>
                <a:path w="7924800" h="838200">
                  <a:moveTo>
                    <a:pt x="7924800" y="0"/>
                  </a:moveTo>
                  <a:lnTo>
                    <a:pt x="1078230" y="0"/>
                  </a:lnTo>
                  <a:lnTo>
                    <a:pt x="0" y="419100"/>
                  </a:lnTo>
                  <a:lnTo>
                    <a:pt x="1078230" y="838200"/>
                  </a:lnTo>
                  <a:lnTo>
                    <a:pt x="7924800" y="838200"/>
                  </a:lnTo>
                  <a:lnTo>
                    <a:pt x="6846570" y="419100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599" y="4953000"/>
              <a:ext cx="7924800" cy="838200"/>
            </a:xfrm>
            <a:custGeom>
              <a:avLst/>
              <a:gdLst/>
              <a:ahLst/>
              <a:cxnLst/>
              <a:rect l="l" t="t" r="r" b="b"/>
              <a:pathLst>
                <a:path w="7924800" h="838200">
                  <a:moveTo>
                    <a:pt x="7924800" y="0"/>
                  </a:moveTo>
                  <a:lnTo>
                    <a:pt x="1078230" y="0"/>
                  </a:lnTo>
                  <a:lnTo>
                    <a:pt x="0" y="419100"/>
                  </a:lnTo>
                  <a:lnTo>
                    <a:pt x="1078230" y="838200"/>
                  </a:lnTo>
                  <a:lnTo>
                    <a:pt x="7924800" y="838200"/>
                  </a:lnTo>
                  <a:lnTo>
                    <a:pt x="6846570" y="419100"/>
                  </a:lnTo>
                  <a:lnTo>
                    <a:pt x="79248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85339" y="3691890"/>
            <a:ext cx="4973955" cy="1875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=2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839469">
              <a:lnSpc>
                <a:spcPct val="100000"/>
              </a:lnSpc>
            </a:pPr>
            <a:r>
              <a:rPr sz="2400" b="1" i="1" dirty="0">
                <a:latin typeface="Times New Roman"/>
                <a:cs typeface="Times New Roman"/>
              </a:rPr>
              <a:t>d</a:t>
            </a:r>
            <a:r>
              <a:rPr sz="2400" b="1" dirty="0">
                <a:latin typeface="Times New Roman"/>
                <a:cs typeface="Times New Roman"/>
              </a:rPr>
              <a:t>=3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Back-crawl </a:t>
            </a:r>
            <a:r>
              <a:rPr sz="2400" dirty="0">
                <a:latin typeface="Arial"/>
                <a:cs typeface="Arial"/>
              </a:rPr>
              <a:t>from </a:t>
            </a:r>
            <a:r>
              <a:rPr sz="2400" spc="-5" dirty="0">
                <a:latin typeface="Arial"/>
                <a:cs typeface="Arial"/>
              </a:rPr>
              <a:t>targets </a:t>
            </a:r>
            <a:r>
              <a:rPr sz="2400" spc="5" dirty="0">
                <a:latin typeface="Arial"/>
                <a:cs typeface="Arial"/>
              </a:rPr>
              <a:t>to </a:t>
            </a:r>
            <a:r>
              <a:rPr sz="2400" spc="-10" dirty="0">
                <a:latin typeface="Arial"/>
                <a:cs typeface="Arial"/>
              </a:rPr>
              <a:t>get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seeds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59000" y="1485900"/>
            <a:ext cx="4787900" cy="353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9789" y="411479"/>
            <a:ext cx="73520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Target </a:t>
            </a:r>
            <a:r>
              <a:rPr dirty="0"/>
              <a:t>based performance</a:t>
            </a:r>
            <a:r>
              <a:rPr spc="-70" dirty="0"/>
              <a:t> </a:t>
            </a:r>
            <a:r>
              <a:rPr dirty="0"/>
              <a:t>measures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0920" y="5214620"/>
            <a:ext cx="2581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66FF"/>
                </a:solidFill>
                <a:latin typeface="Arial"/>
                <a:cs typeface="Arial"/>
              </a:rPr>
              <a:t>A:</a:t>
            </a:r>
            <a:r>
              <a:rPr sz="2400" spc="-110" dirty="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0066FF"/>
                </a:solidFill>
                <a:latin typeface="Arial"/>
                <a:cs typeface="Arial"/>
              </a:rPr>
              <a:t>Independence!…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969" y="5214620"/>
            <a:ext cx="5002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Q: </a:t>
            </a:r>
            <a:r>
              <a:rPr sz="2400" spc="-5" dirty="0">
                <a:latin typeface="Arial"/>
                <a:cs typeface="Arial"/>
              </a:rPr>
              <a:t>What assumption are </a:t>
            </a:r>
            <a:r>
              <a:rPr sz="2400" spc="-15" dirty="0">
                <a:latin typeface="Arial"/>
                <a:cs typeface="Arial"/>
              </a:rPr>
              <a:t>we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making?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10" dirty="0"/>
              <a:t>u</a:t>
            </a:r>
            <a:r>
              <a:rPr dirty="0"/>
              <a:t>t</a:t>
            </a:r>
            <a:r>
              <a:rPr spc="5" dirty="0"/>
              <a:t>li</a:t>
            </a:r>
            <a:r>
              <a:rPr dirty="0"/>
              <a:t>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264919"/>
            <a:ext cx="143510" cy="2959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244600"/>
            <a:ext cx="6281420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57605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Motivation and </a:t>
            </a:r>
            <a:r>
              <a:rPr sz="2400" spc="-5" dirty="0">
                <a:latin typeface="Times New Roman"/>
                <a:cs typeface="Times New Roman"/>
              </a:rPr>
              <a:t>taxonomy of </a:t>
            </a:r>
            <a:r>
              <a:rPr sz="2400" dirty="0">
                <a:latin typeface="Times New Roman"/>
                <a:cs typeface="Times New Roman"/>
              </a:rPr>
              <a:t>crawlers  Basic crawlers </a:t>
            </a:r>
            <a:r>
              <a:rPr sz="2400" spc="-5" dirty="0">
                <a:latin typeface="Times New Roman"/>
                <a:cs typeface="Times New Roman"/>
              </a:rPr>
              <a:t>and implementation </a:t>
            </a:r>
            <a:r>
              <a:rPr sz="2400" dirty="0">
                <a:latin typeface="Times New Roman"/>
                <a:cs typeface="Times New Roman"/>
              </a:rPr>
              <a:t>issues  Universal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crawlers</a:t>
            </a:r>
            <a:endParaRPr sz="2400">
              <a:latin typeface="Times New Roman"/>
              <a:cs typeface="Times New Roman"/>
            </a:endParaRPr>
          </a:p>
          <a:p>
            <a:pPr marL="12700" marR="1071245">
              <a:lnSpc>
                <a:spcPct val="114599"/>
              </a:lnSpc>
            </a:pPr>
            <a:r>
              <a:rPr sz="2400" dirty="0">
                <a:latin typeface="Times New Roman"/>
                <a:cs typeface="Times New Roman"/>
              </a:rPr>
              <a:t>Preferential </a:t>
            </a:r>
            <a:r>
              <a:rPr sz="2400" spc="-5" dirty="0">
                <a:latin typeface="Times New Roman"/>
                <a:cs typeface="Times New Roman"/>
              </a:rPr>
              <a:t>(focused </a:t>
            </a:r>
            <a:r>
              <a:rPr sz="2400" dirty="0">
                <a:latin typeface="Times New Roman"/>
                <a:cs typeface="Times New Roman"/>
              </a:rPr>
              <a:t>and topical) crawlers  Evaluation of preferential crawlers 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Crawler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ethics and conflicts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ts val="2700"/>
              </a:lnSpc>
              <a:spcBef>
                <a:spcPts val="660"/>
              </a:spcBef>
            </a:pPr>
            <a:r>
              <a:rPr sz="2400" spc="-5" dirty="0">
                <a:latin typeface="Times New Roman"/>
                <a:cs typeface="Times New Roman"/>
              </a:rPr>
              <a:t>New developments: </a:t>
            </a:r>
            <a:r>
              <a:rPr sz="2400" dirty="0">
                <a:latin typeface="Times New Roman"/>
                <a:cs typeface="Times New Roman"/>
              </a:rPr>
              <a:t>social, collaborative, federated  crawlers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0" y="527050"/>
            <a:ext cx="57175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Crawler </a:t>
            </a:r>
            <a:r>
              <a:rPr dirty="0"/>
              <a:t>ethics and</a:t>
            </a:r>
            <a:r>
              <a:rPr spc="-50" dirty="0"/>
              <a:t> </a:t>
            </a:r>
            <a:r>
              <a:rPr dirty="0"/>
              <a:t>conflicts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445259"/>
            <a:ext cx="7583805" cy="274828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4965" marR="155575" indent="-342900">
              <a:lnSpc>
                <a:spcPts val="2830"/>
              </a:lnSpc>
              <a:spcBef>
                <a:spcPts val="63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Crawlers </a:t>
            </a:r>
            <a:r>
              <a:rPr sz="2800" spc="-10" dirty="0">
                <a:latin typeface="Times New Roman"/>
                <a:cs typeface="Times New Roman"/>
              </a:rPr>
              <a:t>can cause </a:t>
            </a:r>
            <a:r>
              <a:rPr sz="2800" dirty="0">
                <a:latin typeface="Times New Roman"/>
                <a:cs typeface="Times New Roman"/>
              </a:rPr>
              <a:t>trouble, </a:t>
            </a:r>
            <a:r>
              <a:rPr sz="2800" spc="-5" dirty="0">
                <a:latin typeface="Times New Roman"/>
                <a:cs typeface="Times New Roman"/>
              </a:rPr>
              <a:t>even </a:t>
            </a:r>
            <a:r>
              <a:rPr sz="2800" dirty="0">
                <a:latin typeface="Times New Roman"/>
                <a:cs typeface="Times New Roman"/>
              </a:rPr>
              <a:t>unwillingly, if  not properly designed to be “polite”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“ethical”</a:t>
            </a:r>
            <a:endParaRPr sz="2800">
              <a:latin typeface="Times New Roman"/>
              <a:cs typeface="Times New Roman"/>
            </a:endParaRPr>
          </a:p>
          <a:p>
            <a:pPr marL="354965" marR="291465" indent="-342900">
              <a:lnSpc>
                <a:spcPts val="2830"/>
              </a:lnSpc>
              <a:spcBef>
                <a:spcPts val="69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example, sending </a:t>
            </a:r>
            <a:r>
              <a:rPr sz="2800" dirty="0">
                <a:latin typeface="Times New Roman"/>
                <a:cs typeface="Times New Roman"/>
              </a:rPr>
              <a:t>too </a:t>
            </a:r>
            <a:r>
              <a:rPr sz="2800" spc="-10" dirty="0">
                <a:latin typeface="Times New Roman"/>
                <a:cs typeface="Times New Roman"/>
              </a:rPr>
              <a:t>many </a:t>
            </a:r>
            <a:r>
              <a:rPr sz="2800" spc="-5" dirty="0">
                <a:latin typeface="Times New Roman"/>
                <a:cs typeface="Times New Roman"/>
              </a:rPr>
              <a:t>requests </a:t>
            </a:r>
            <a:r>
              <a:rPr sz="2800" dirty="0">
                <a:latin typeface="Times New Roman"/>
                <a:cs typeface="Times New Roman"/>
              </a:rPr>
              <a:t>in rapid  </a:t>
            </a:r>
            <a:r>
              <a:rPr sz="2800" spc="-5" dirty="0">
                <a:latin typeface="Times New Roman"/>
                <a:cs typeface="Times New Roman"/>
              </a:rPr>
              <a:t>succession </a:t>
            </a:r>
            <a:r>
              <a:rPr sz="2800" dirty="0">
                <a:latin typeface="Times New Roman"/>
                <a:cs typeface="Times New Roman"/>
              </a:rPr>
              <a:t>to a single server </a:t>
            </a: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spc="-5" dirty="0">
                <a:latin typeface="Times New Roman"/>
                <a:cs typeface="Times New Roman"/>
              </a:rPr>
              <a:t>amount </a:t>
            </a:r>
            <a:r>
              <a:rPr sz="2800" dirty="0">
                <a:latin typeface="Times New Roman"/>
                <a:cs typeface="Times New Roman"/>
              </a:rPr>
              <a:t>to a  </a:t>
            </a:r>
            <a:r>
              <a:rPr sz="2800" spc="-5" dirty="0">
                <a:latin typeface="Times New Roman"/>
                <a:cs typeface="Times New Roman"/>
              </a:rPr>
              <a:t>Denial </a:t>
            </a:r>
            <a:r>
              <a:rPr sz="2800" spc="5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Service </a:t>
            </a:r>
            <a:r>
              <a:rPr sz="2800" dirty="0">
                <a:latin typeface="Times New Roman"/>
                <a:cs typeface="Times New Roman"/>
              </a:rPr>
              <a:t>(DoS)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attack!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5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Server administrator and users </a:t>
            </a:r>
            <a:r>
              <a:rPr sz="2400" spc="-5" dirty="0">
                <a:latin typeface="Times New Roman"/>
                <a:cs typeface="Times New Roman"/>
              </a:rPr>
              <a:t>will </a:t>
            </a:r>
            <a:r>
              <a:rPr sz="2400" dirty="0">
                <a:latin typeface="Times New Roman"/>
                <a:cs typeface="Times New Roman"/>
              </a:rPr>
              <a:t>be upset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5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Crawler developer/admin </a:t>
            </a:r>
            <a:r>
              <a:rPr sz="2400" dirty="0">
                <a:latin typeface="Times New Roman"/>
                <a:cs typeface="Times New Roman"/>
              </a:rPr>
              <a:t>IP address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blacklisted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4160" y="144779"/>
            <a:ext cx="6157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Crawler </a:t>
            </a:r>
            <a:r>
              <a:rPr dirty="0"/>
              <a:t>etiquette</a:t>
            </a:r>
            <a:r>
              <a:rPr spc="-30" dirty="0"/>
              <a:t> </a:t>
            </a:r>
            <a:r>
              <a:rPr dirty="0"/>
              <a:t>(important!)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070" y="1092200"/>
            <a:ext cx="123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9900"/>
                </a:solidFill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969" y="1074420"/>
            <a:ext cx="172973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9900"/>
                </a:solidFill>
                <a:latin typeface="Times New Roman"/>
                <a:cs typeface="Times New Roman"/>
              </a:rPr>
              <a:t>Identify</a:t>
            </a:r>
            <a:r>
              <a:rPr sz="2000" spc="-8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9900"/>
                </a:solidFill>
                <a:latin typeface="Times New Roman"/>
                <a:cs typeface="Times New Roman"/>
              </a:rPr>
              <a:t>yourself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69" y="1437640"/>
            <a:ext cx="126364" cy="119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</a:pPr>
            <a:endParaRPr sz="17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9019" y="1418590"/>
            <a:ext cx="7317105" cy="11912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2039"/>
              </a:lnSpc>
              <a:spcBef>
                <a:spcPts val="265"/>
              </a:spcBef>
            </a:pPr>
            <a:r>
              <a:rPr sz="1800" spc="-5" dirty="0">
                <a:latin typeface="Times New Roman"/>
                <a:cs typeface="Times New Roman"/>
              </a:rPr>
              <a:t>Use ‘</a:t>
            </a:r>
            <a:r>
              <a:rPr sz="1800" spc="-5" dirty="0">
                <a:solidFill>
                  <a:srgbClr val="0066FF"/>
                </a:solidFill>
                <a:latin typeface="Times New Roman"/>
                <a:cs typeface="Times New Roman"/>
              </a:rPr>
              <a:t>User-Agent</a:t>
            </a:r>
            <a:r>
              <a:rPr sz="1800" spc="-5" dirty="0">
                <a:latin typeface="Times New Roman"/>
                <a:cs typeface="Times New Roman"/>
              </a:rPr>
              <a:t>’ </a:t>
            </a:r>
            <a:r>
              <a:rPr sz="1800" dirty="0">
                <a:latin typeface="Times New Roman"/>
                <a:cs typeface="Times New Roman"/>
              </a:rPr>
              <a:t>HTTP header to identify crawler, </a:t>
            </a:r>
            <a:r>
              <a:rPr sz="1800" spc="-5" dirty="0">
                <a:latin typeface="Times New Roman"/>
                <a:cs typeface="Times New Roman"/>
              </a:rPr>
              <a:t>website </a:t>
            </a:r>
            <a:r>
              <a:rPr sz="1800" dirty="0">
                <a:latin typeface="Times New Roman"/>
                <a:cs typeface="Times New Roman"/>
              </a:rPr>
              <a:t>with description of  crawler and contact </a:t>
            </a:r>
            <a:r>
              <a:rPr sz="1800" spc="-5" dirty="0">
                <a:latin typeface="Times New Roman"/>
                <a:cs typeface="Times New Roman"/>
              </a:rPr>
              <a:t>information </a:t>
            </a:r>
            <a:r>
              <a:rPr sz="1800" dirty="0">
                <a:latin typeface="Times New Roman"/>
                <a:cs typeface="Times New Roman"/>
              </a:rPr>
              <a:t>for crawler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developer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sz="1800" spc="-5" dirty="0">
                <a:latin typeface="Times New Roman"/>
                <a:cs typeface="Times New Roman"/>
              </a:rPr>
              <a:t>Use ‘</a:t>
            </a:r>
            <a:r>
              <a:rPr sz="1800" spc="-5" dirty="0">
                <a:solidFill>
                  <a:srgbClr val="0066FF"/>
                </a:solidFill>
                <a:latin typeface="Times New Roman"/>
                <a:cs typeface="Times New Roman"/>
              </a:rPr>
              <a:t>From</a:t>
            </a:r>
            <a:r>
              <a:rPr sz="1800" spc="-5" dirty="0">
                <a:latin typeface="Times New Roman"/>
                <a:cs typeface="Times New Roman"/>
              </a:rPr>
              <a:t>’ </a:t>
            </a:r>
            <a:r>
              <a:rPr sz="1800" dirty="0">
                <a:latin typeface="Times New Roman"/>
                <a:cs typeface="Times New Roman"/>
              </a:rPr>
              <a:t>HTTP header to specify crawler developer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email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00" spc="-5" dirty="0">
                <a:latin typeface="Times New Roman"/>
                <a:cs typeface="Times New Roman"/>
              </a:rPr>
              <a:t>Do </a:t>
            </a:r>
            <a:r>
              <a:rPr sz="1800" dirty="0">
                <a:latin typeface="Times New Roman"/>
                <a:cs typeface="Times New Roman"/>
              </a:rPr>
              <a:t>not </a:t>
            </a:r>
            <a:r>
              <a:rPr sz="1800" spc="-5" dirty="0">
                <a:latin typeface="Times New Roman"/>
                <a:cs typeface="Times New Roman"/>
              </a:rPr>
              <a:t>disguise </a:t>
            </a:r>
            <a:r>
              <a:rPr sz="1800" dirty="0">
                <a:latin typeface="Times New Roman"/>
                <a:cs typeface="Times New Roman"/>
              </a:rPr>
              <a:t>crawler as a </a:t>
            </a:r>
            <a:r>
              <a:rPr sz="1800" spc="-5" dirty="0">
                <a:latin typeface="Times New Roman"/>
                <a:cs typeface="Times New Roman"/>
              </a:rPr>
              <a:t>browser </a:t>
            </a:r>
            <a:r>
              <a:rPr sz="1800" spc="5" dirty="0">
                <a:latin typeface="Times New Roman"/>
                <a:cs typeface="Times New Roman"/>
              </a:rPr>
              <a:t>by </a:t>
            </a:r>
            <a:r>
              <a:rPr sz="1800" dirty="0">
                <a:latin typeface="Times New Roman"/>
                <a:cs typeface="Times New Roman"/>
              </a:rPr>
              <a:t>using their </a:t>
            </a:r>
            <a:r>
              <a:rPr sz="1800" spc="-5" dirty="0">
                <a:latin typeface="Times New Roman"/>
                <a:cs typeface="Times New Roman"/>
              </a:rPr>
              <a:t>‘User-Agent’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string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070" y="2649220"/>
            <a:ext cx="123825" cy="966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9900"/>
                </a:solidFill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9900"/>
                </a:solidFill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8969" y="2631440"/>
            <a:ext cx="8063865" cy="12534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11175">
              <a:lnSpc>
                <a:spcPts val="2260"/>
              </a:lnSpc>
              <a:spcBef>
                <a:spcPts val="290"/>
              </a:spcBef>
            </a:pPr>
            <a:r>
              <a:rPr sz="2000" dirty="0">
                <a:solidFill>
                  <a:srgbClr val="009900"/>
                </a:solidFill>
                <a:latin typeface="Times New Roman"/>
                <a:cs typeface="Times New Roman"/>
              </a:rPr>
              <a:t>Always check </a:t>
            </a:r>
            <a:r>
              <a:rPr sz="2000" spc="-5" dirty="0">
                <a:latin typeface="Times New Roman"/>
                <a:cs typeface="Times New Roman"/>
              </a:rPr>
              <a:t>that </a:t>
            </a:r>
            <a:r>
              <a:rPr sz="2000" dirty="0">
                <a:latin typeface="Times New Roman"/>
                <a:cs typeface="Times New Roman"/>
              </a:rPr>
              <a:t>HTTP requests are successful, and </a:t>
            </a:r>
            <a:r>
              <a:rPr sz="2000" spc="-5" dirty="0">
                <a:latin typeface="Times New Roman"/>
                <a:cs typeface="Times New Roman"/>
              </a:rPr>
              <a:t>in case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error, use  HTTP error </a:t>
            </a:r>
            <a:r>
              <a:rPr sz="2000" spc="5" dirty="0">
                <a:latin typeface="Times New Roman"/>
                <a:cs typeface="Times New Roman"/>
              </a:rPr>
              <a:t>code </a:t>
            </a:r>
            <a:r>
              <a:rPr sz="2000" spc="-5" dirty="0">
                <a:latin typeface="Times New Roman"/>
                <a:cs typeface="Times New Roman"/>
              </a:rPr>
              <a:t>to determine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10" dirty="0">
                <a:latin typeface="Times New Roman"/>
                <a:cs typeface="Times New Roman"/>
              </a:rPr>
              <a:t>immediately </a:t>
            </a:r>
            <a:r>
              <a:rPr sz="2000" dirty="0">
                <a:latin typeface="Times New Roman"/>
                <a:cs typeface="Times New Roman"/>
              </a:rPr>
              <a:t>address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problem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ts val="2260"/>
              </a:lnSpc>
              <a:spcBef>
                <a:spcPts val="490"/>
              </a:spcBef>
            </a:pPr>
            <a:r>
              <a:rPr sz="2000" spc="-5" dirty="0">
                <a:solidFill>
                  <a:srgbClr val="009900"/>
                </a:solidFill>
                <a:latin typeface="Times New Roman"/>
                <a:cs typeface="Times New Roman"/>
              </a:rPr>
              <a:t>Pay attention </a:t>
            </a:r>
            <a:r>
              <a:rPr sz="2000" dirty="0">
                <a:latin typeface="Times New Roman"/>
                <a:cs typeface="Times New Roman"/>
              </a:rPr>
              <a:t>to anything that </a:t>
            </a:r>
            <a:r>
              <a:rPr sz="2000" spc="-10" dirty="0">
                <a:latin typeface="Times New Roman"/>
                <a:cs typeface="Times New Roman"/>
              </a:rPr>
              <a:t>may </a:t>
            </a:r>
            <a:r>
              <a:rPr sz="2000" spc="-5" dirty="0">
                <a:latin typeface="Times New Roman"/>
                <a:cs typeface="Times New Roman"/>
              </a:rPr>
              <a:t>lead to </a:t>
            </a:r>
            <a:r>
              <a:rPr sz="2000" dirty="0">
                <a:latin typeface="Times New Roman"/>
                <a:cs typeface="Times New Roman"/>
              </a:rPr>
              <a:t>too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dirty="0">
                <a:latin typeface="Times New Roman"/>
                <a:cs typeface="Times New Roman"/>
              </a:rPr>
              <a:t>requests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any one server,  even unwillingly,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e.g.: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269" y="3876040"/>
            <a:ext cx="126364" cy="6578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9019" y="3856990"/>
            <a:ext cx="1572895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redirection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loops  </a:t>
            </a:r>
            <a:r>
              <a:rPr sz="1800" spc="-5" dirty="0">
                <a:latin typeface="Times New Roman"/>
                <a:cs typeface="Times New Roman"/>
              </a:rPr>
              <a:t>spider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traps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4160" y="144779"/>
            <a:ext cx="6157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Crawler </a:t>
            </a:r>
            <a:r>
              <a:rPr dirty="0"/>
              <a:t>etiquette</a:t>
            </a:r>
            <a:r>
              <a:rPr spc="-30" dirty="0"/>
              <a:t> </a:t>
            </a:r>
            <a:r>
              <a:rPr dirty="0"/>
              <a:t>(important!)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070" y="1089659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969" y="1049528"/>
            <a:ext cx="7893684" cy="13741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400" dirty="0">
                <a:latin typeface="Times New Roman"/>
                <a:cs typeface="Times New Roman"/>
              </a:rPr>
              <a:t>Spread the load, do not overwhelm 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server</a:t>
            </a:r>
            <a:endParaRPr sz="2400">
              <a:latin typeface="Times New Roman"/>
              <a:cs typeface="Times New Roman"/>
            </a:endParaRPr>
          </a:p>
          <a:p>
            <a:pPr marL="412115" marR="5080" indent="-285750">
              <a:lnSpc>
                <a:spcPts val="2030"/>
              </a:lnSpc>
              <a:spcBef>
                <a:spcPts val="505"/>
              </a:spcBef>
              <a:tabLst>
                <a:tab pos="412115" algn="l"/>
              </a:tabLst>
            </a:pPr>
            <a:r>
              <a:rPr sz="3000" baseline="-4166" dirty="0">
                <a:latin typeface="Comic Sans MS"/>
                <a:cs typeface="Comic Sans MS"/>
              </a:rPr>
              <a:t>–	</a:t>
            </a:r>
            <a:r>
              <a:rPr sz="2000" dirty="0">
                <a:latin typeface="Times New Roman"/>
                <a:cs typeface="Times New Roman"/>
              </a:rPr>
              <a:t>Make sure that no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than </a:t>
            </a:r>
            <a:r>
              <a:rPr sz="2000" spc="-5" dirty="0">
                <a:latin typeface="Times New Roman"/>
                <a:cs typeface="Times New Roman"/>
              </a:rPr>
              <a:t>some max. </a:t>
            </a:r>
            <a:r>
              <a:rPr sz="2000" dirty="0">
                <a:latin typeface="Times New Roman"/>
                <a:cs typeface="Times New Roman"/>
              </a:rPr>
              <a:t>number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dirty="0">
                <a:latin typeface="Times New Roman"/>
                <a:cs typeface="Times New Roman"/>
              </a:rPr>
              <a:t>requests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any single  server per unit </a:t>
            </a:r>
            <a:r>
              <a:rPr sz="2000" spc="-10" dirty="0">
                <a:latin typeface="Times New Roman"/>
                <a:cs typeface="Times New Roman"/>
              </a:rPr>
              <a:t>time, </a:t>
            </a:r>
            <a:r>
              <a:rPr sz="2000" dirty="0">
                <a:latin typeface="Times New Roman"/>
                <a:cs typeface="Times New Roman"/>
              </a:rPr>
              <a:t>say &lt;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1/second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5" dirty="0">
                <a:latin typeface="Times New Roman"/>
                <a:cs typeface="Times New Roman"/>
              </a:rPr>
              <a:t>Honor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Robot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Exclusion</a:t>
            </a:r>
            <a:r>
              <a:rPr sz="2400" spc="5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FF"/>
                </a:solidFill>
                <a:latin typeface="Times New Roman"/>
                <a:cs typeface="Times New Roman"/>
              </a:rPr>
              <a:t>Protocol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6070" y="2053590"/>
            <a:ext cx="143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269" y="3268979"/>
            <a:ext cx="13779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dirty="0">
                <a:latin typeface="Comic Sans MS"/>
                <a:cs typeface="Comic Sans MS"/>
              </a:rPr>
              <a:t>–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3269" y="2415540"/>
            <a:ext cx="7865745" cy="23241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97815" marR="84455" indent="-285750" algn="just">
              <a:lnSpc>
                <a:spcPts val="2030"/>
              </a:lnSpc>
              <a:spcBef>
                <a:spcPts val="475"/>
              </a:spcBef>
              <a:buFont typeface="Comic Sans MS"/>
              <a:buChar char="–"/>
              <a:tabLst>
                <a:tab pos="298450" algn="l"/>
              </a:tabLst>
            </a:pPr>
            <a:r>
              <a:rPr sz="2000" dirty="0">
                <a:latin typeface="Times New Roman"/>
                <a:cs typeface="Times New Roman"/>
              </a:rPr>
              <a:t>A server can specify which parts of </a:t>
            </a:r>
            <a:r>
              <a:rPr sz="2000" spc="-10" dirty="0">
                <a:latin typeface="Times New Roman"/>
                <a:cs typeface="Times New Roman"/>
              </a:rPr>
              <a:t>its </a:t>
            </a:r>
            <a:r>
              <a:rPr sz="2000" dirty="0">
                <a:latin typeface="Times New Roman"/>
                <a:cs typeface="Times New Roman"/>
              </a:rPr>
              <a:t>document </a:t>
            </a:r>
            <a:r>
              <a:rPr sz="2000" spc="-5" dirty="0">
                <a:latin typeface="Times New Roman"/>
                <a:cs typeface="Times New Roman"/>
              </a:rPr>
              <a:t>tree </a:t>
            </a:r>
            <a:r>
              <a:rPr sz="2000" dirty="0">
                <a:latin typeface="Times New Roman"/>
                <a:cs typeface="Times New Roman"/>
              </a:rPr>
              <a:t>any </a:t>
            </a:r>
            <a:r>
              <a:rPr sz="2000" spc="-5" dirty="0">
                <a:latin typeface="Times New Roman"/>
                <a:cs typeface="Times New Roman"/>
              </a:rPr>
              <a:t>crawler </a:t>
            </a:r>
            <a:r>
              <a:rPr sz="2000" dirty="0">
                <a:latin typeface="Times New Roman"/>
                <a:cs typeface="Times New Roman"/>
              </a:rPr>
              <a:t>is </a:t>
            </a:r>
            <a:r>
              <a:rPr sz="2000" spc="5" dirty="0">
                <a:latin typeface="Times New Roman"/>
                <a:cs typeface="Times New Roman"/>
              </a:rPr>
              <a:t>or </a:t>
            </a:r>
            <a:r>
              <a:rPr sz="2000" spc="-5" dirty="0">
                <a:latin typeface="Times New Roman"/>
                <a:cs typeface="Times New Roman"/>
              </a:rPr>
              <a:t>is  </a:t>
            </a:r>
            <a:r>
              <a:rPr sz="2000" dirty="0">
                <a:latin typeface="Times New Roman"/>
                <a:cs typeface="Times New Roman"/>
              </a:rPr>
              <a:t>not </a:t>
            </a:r>
            <a:r>
              <a:rPr sz="2000" spc="-5" dirty="0">
                <a:latin typeface="Times New Roman"/>
                <a:cs typeface="Times New Roman"/>
              </a:rPr>
              <a:t>allowed to </a:t>
            </a:r>
            <a:r>
              <a:rPr sz="2000" dirty="0">
                <a:latin typeface="Times New Roman"/>
                <a:cs typeface="Times New Roman"/>
              </a:rPr>
              <a:t>crawl </a:t>
            </a:r>
            <a:r>
              <a:rPr sz="2000" spc="5" dirty="0">
                <a:latin typeface="Times New Roman"/>
                <a:cs typeface="Times New Roman"/>
              </a:rPr>
              <a:t>by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file named </a:t>
            </a:r>
            <a:r>
              <a:rPr sz="2000" dirty="0">
                <a:latin typeface="Times New Roman"/>
                <a:cs typeface="Times New Roman"/>
              </a:rPr>
              <a:t>‘robots.txt’ placed </a:t>
            </a:r>
            <a:r>
              <a:rPr sz="2000" spc="-5" dirty="0">
                <a:latin typeface="Times New Roman"/>
                <a:cs typeface="Times New Roman"/>
              </a:rPr>
              <a:t>in </a:t>
            </a:r>
            <a:r>
              <a:rPr sz="2000" dirty="0">
                <a:latin typeface="Times New Roman"/>
                <a:cs typeface="Times New Roman"/>
              </a:rPr>
              <a:t>the HTTP </a:t>
            </a:r>
            <a:r>
              <a:rPr sz="2000" spc="5" dirty="0">
                <a:latin typeface="Times New Roman"/>
                <a:cs typeface="Times New Roman"/>
              </a:rPr>
              <a:t>root  </a:t>
            </a:r>
            <a:r>
              <a:rPr sz="2000" spc="-5" dirty="0">
                <a:latin typeface="Times New Roman"/>
                <a:cs typeface="Times New Roman"/>
              </a:rPr>
              <a:t>directory, </a:t>
            </a:r>
            <a:r>
              <a:rPr sz="2000" dirty="0">
                <a:latin typeface="Times New Roman"/>
                <a:cs typeface="Times New Roman"/>
              </a:rPr>
              <a:t>e.g.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http://www.indiana.edu/robots.txt</a:t>
            </a:r>
            <a:endParaRPr sz="2000">
              <a:latin typeface="Times New Roman"/>
              <a:cs typeface="Times New Roman"/>
            </a:endParaRPr>
          </a:p>
          <a:p>
            <a:pPr marL="297815" marR="5080" algn="just">
              <a:lnSpc>
                <a:spcPts val="2030"/>
              </a:lnSpc>
              <a:spcBef>
                <a:spcPts val="500"/>
              </a:spcBef>
            </a:pPr>
            <a:r>
              <a:rPr sz="2000" spc="-5" dirty="0">
                <a:latin typeface="Times New Roman"/>
                <a:cs typeface="Times New Roman"/>
              </a:rPr>
              <a:t>Crawler </a:t>
            </a:r>
            <a:r>
              <a:rPr sz="2000" dirty="0">
                <a:latin typeface="Times New Roman"/>
                <a:cs typeface="Times New Roman"/>
              </a:rPr>
              <a:t>should </a:t>
            </a:r>
            <a:r>
              <a:rPr sz="2000" spc="-5" dirty="0">
                <a:latin typeface="Times New Roman"/>
                <a:cs typeface="Times New Roman"/>
              </a:rPr>
              <a:t>always </a:t>
            </a:r>
            <a:r>
              <a:rPr sz="2000" dirty="0">
                <a:latin typeface="Times New Roman"/>
                <a:cs typeface="Times New Roman"/>
              </a:rPr>
              <a:t>check, parse, and </a:t>
            </a:r>
            <a:r>
              <a:rPr sz="2000" spc="5" dirty="0">
                <a:latin typeface="Times New Roman"/>
                <a:cs typeface="Times New Roman"/>
              </a:rPr>
              <a:t>obey </a:t>
            </a:r>
            <a:r>
              <a:rPr sz="2000" spc="-5" dirty="0">
                <a:latin typeface="Times New Roman"/>
                <a:cs typeface="Times New Roman"/>
              </a:rPr>
              <a:t>this file </a:t>
            </a:r>
            <a:r>
              <a:rPr sz="2000" dirty="0">
                <a:latin typeface="Times New Roman"/>
                <a:cs typeface="Times New Roman"/>
              </a:rPr>
              <a:t>before sending any  requests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server</a:t>
            </a:r>
            <a:endParaRPr sz="2000">
              <a:latin typeface="Times New Roman"/>
              <a:cs typeface="Times New Roman"/>
            </a:endParaRPr>
          </a:p>
          <a:p>
            <a:pPr marL="297815" algn="just">
              <a:lnSpc>
                <a:spcPct val="100000"/>
              </a:lnSpc>
              <a:spcBef>
                <a:spcPts val="115"/>
              </a:spcBef>
            </a:pPr>
            <a:r>
              <a:rPr sz="2000" dirty="0">
                <a:latin typeface="Times New Roman"/>
                <a:cs typeface="Times New Roman"/>
              </a:rPr>
              <a:t>More info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at:</a:t>
            </a:r>
            <a:endParaRPr sz="2000">
              <a:latin typeface="Times New Roman"/>
              <a:cs typeface="Times New Roman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0"/>
              </a:spcBef>
              <a:buFont typeface="Comic Sans MS"/>
              <a:buChar char="•"/>
              <a:tabLst>
                <a:tab pos="698500" algn="l"/>
              </a:tabLst>
            </a:pP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http://www.google.com/robots.txt</a:t>
            </a:r>
            <a:endParaRPr sz="1800">
              <a:latin typeface="Times New Roman"/>
              <a:cs typeface="Times New Roman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30"/>
              </a:spcBef>
              <a:buFont typeface="Comic Sans MS"/>
              <a:buChar char="•"/>
              <a:tabLst>
                <a:tab pos="698500" algn="l"/>
              </a:tabLst>
            </a:pPr>
            <a:r>
              <a:rPr sz="1800" spc="-5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http://www.robotstxt.org/wc/exclusion.html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2320" y="527050"/>
            <a:ext cx="50438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on robot</a:t>
            </a:r>
            <a:r>
              <a:rPr spc="-60" dirty="0"/>
              <a:t> </a:t>
            </a:r>
            <a:r>
              <a:rPr dirty="0"/>
              <a:t>exclusion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438909"/>
            <a:ext cx="7606030" cy="3423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4965" marR="1047750" indent="-342900">
              <a:lnSpc>
                <a:spcPts val="3550"/>
              </a:lnSpc>
              <a:spcBef>
                <a:spcPts val="459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Make sure URLs are </a:t>
            </a:r>
            <a:r>
              <a:rPr sz="3200" spc="5" dirty="0">
                <a:latin typeface="Times New Roman"/>
                <a:cs typeface="Times New Roman"/>
              </a:rPr>
              <a:t>canonical </a:t>
            </a:r>
            <a:r>
              <a:rPr sz="3200" dirty="0">
                <a:latin typeface="Times New Roman"/>
                <a:cs typeface="Times New Roman"/>
              </a:rPr>
              <a:t>before  checking against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robots.txt</a:t>
            </a:r>
            <a:endParaRPr sz="32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3550"/>
              </a:lnSpc>
              <a:spcBef>
                <a:spcPts val="81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Avoid fetching robots.txt for </a:t>
            </a:r>
            <a:r>
              <a:rPr sz="3200" spc="5" dirty="0">
                <a:latin typeface="Times New Roman"/>
                <a:cs typeface="Times New Roman"/>
              </a:rPr>
              <a:t>each </a:t>
            </a:r>
            <a:r>
              <a:rPr sz="3200" dirty="0">
                <a:latin typeface="Times New Roman"/>
                <a:cs typeface="Times New Roman"/>
              </a:rPr>
              <a:t>request to  a server by caching its policy </a:t>
            </a:r>
            <a:r>
              <a:rPr sz="3200" spc="5" dirty="0">
                <a:latin typeface="Times New Roman"/>
                <a:cs typeface="Times New Roman"/>
              </a:rPr>
              <a:t>as </a:t>
            </a:r>
            <a:r>
              <a:rPr sz="3200" dirty="0">
                <a:latin typeface="Times New Roman"/>
                <a:cs typeface="Times New Roman"/>
              </a:rPr>
              <a:t>relevant to  </a:t>
            </a:r>
            <a:r>
              <a:rPr sz="3200" spc="-5" dirty="0">
                <a:latin typeface="Times New Roman"/>
                <a:cs typeface="Times New Roman"/>
              </a:rPr>
              <a:t>this</a:t>
            </a:r>
            <a:r>
              <a:rPr sz="3200" dirty="0">
                <a:latin typeface="Times New Roman"/>
                <a:cs typeface="Times New Roman"/>
              </a:rPr>
              <a:t> crawler</a:t>
            </a:r>
            <a:endParaRPr sz="3200">
              <a:latin typeface="Times New Roman"/>
              <a:cs typeface="Times New Roman"/>
            </a:endParaRPr>
          </a:p>
          <a:p>
            <a:pPr marL="354965" marR="264795" indent="-342900">
              <a:lnSpc>
                <a:spcPts val="3550"/>
              </a:lnSpc>
              <a:spcBef>
                <a:spcPts val="81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Let’s look </a:t>
            </a:r>
            <a:r>
              <a:rPr sz="3200" spc="5" dirty="0">
                <a:latin typeface="Times New Roman"/>
                <a:cs typeface="Times New Roman"/>
              </a:rPr>
              <a:t>at some </a:t>
            </a:r>
            <a:r>
              <a:rPr sz="3200" dirty="0">
                <a:latin typeface="Times New Roman"/>
                <a:cs typeface="Times New Roman"/>
              </a:rPr>
              <a:t>examples to understand  </a:t>
            </a:r>
            <a:r>
              <a:rPr sz="3200" spc="-5" dirty="0">
                <a:latin typeface="Times New Roman"/>
                <a:cs typeface="Times New Roman"/>
              </a:rPr>
              <a:t>the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protocol…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739" y="527050"/>
            <a:ext cx="5433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hlinkClick r:id="rId2"/>
              </a:rPr>
              <a:t>www.</a:t>
            </a:r>
            <a:r>
              <a:rPr spc="-5" dirty="0">
                <a:solidFill>
                  <a:srgbClr val="0066FF"/>
                </a:solidFill>
                <a:hlinkClick r:id="rId2"/>
              </a:rPr>
              <a:t>apple</a:t>
            </a:r>
            <a:r>
              <a:rPr spc="-5" dirty="0">
                <a:hlinkClick r:id="rId2"/>
              </a:rPr>
              <a:t>.com/robots.txt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1858010"/>
            <a:ext cx="7391400" cy="1557020"/>
          </a:xfrm>
          <a:custGeom>
            <a:avLst/>
            <a:gdLst/>
            <a:ahLst/>
            <a:cxnLst/>
            <a:rect l="l" t="t" r="r" b="b"/>
            <a:pathLst>
              <a:path w="7391400" h="1557020">
                <a:moveTo>
                  <a:pt x="7391400" y="0"/>
                </a:moveTo>
                <a:lnTo>
                  <a:pt x="0" y="0"/>
                </a:lnTo>
                <a:lnTo>
                  <a:pt x="0" y="1557019"/>
                </a:lnTo>
                <a:lnTo>
                  <a:pt x="7391400" y="1557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3269" y="1892300"/>
            <a:ext cx="697484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00"/>
                </a:solidFill>
                <a:latin typeface="Courier New"/>
                <a:cs typeface="Courier New"/>
              </a:rPr>
              <a:t># </a:t>
            </a:r>
            <a:r>
              <a:rPr sz="2400" spc="-5" dirty="0">
                <a:solidFill>
                  <a:srgbClr val="FFFF00"/>
                </a:solidFill>
                <a:latin typeface="Courier New"/>
                <a:cs typeface="Courier New"/>
              </a:rPr>
              <a:t>robots.txt for</a:t>
            </a:r>
            <a:r>
              <a:rPr sz="2400" spc="-9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ourier New"/>
                <a:cs typeface="Courier New"/>
                <a:hlinkClick r:id="rId3"/>
              </a:rPr>
              <a:t>http://www.apple.com/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Courier New"/>
              <a:cs typeface="Courier New"/>
            </a:endParaRPr>
          </a:p>
          <a:p>
            <a:pPr marL="12700" marR="4577080">
              <a:lnSpc>
                <a:spcPct val="100000"/>
              </a:lnSpc>
            </a:pPr>
            <a:r>
              <a:rPr sz="2400" spc="-5" dirty="0">
                <a:solidFill>
                  <a:srgbClr val="FFFF00"/>
                </a:solidFill>
                <a:latin typeface="Courier New"/>
                <a:cs typeface="Courier New"/>
              </a:rPr>
              <a:t>User-agent:</a:t>
            </a:r>
            <a:r>
              <a:rPr sz="2400" spc="-10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2400" dirty="0">
                <a:solidFill>
                  <a:srgbClr val="FFFF00"/>
                </a:solidFill>
                <a:latin typeface="Courier New"/>
                <a:cs typeface="Courier New"/>
              </a:rPr>
              <a:t>*  </a:t>
            </a:r>
            <a:r>
              <a:rPr sz="2400" spc="-5" dirty="0">
                <a:solidFill>
                  <a:srgbClr val="FFFF00"/>
                </a:solidFill>
                <a:latin typeface="Courier New"/>
                <a:cs typeface="Courier New"/>
              </a:rPr>
              <a:t>Disallow: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06447" y="2808377"/>
            <a:ext cx="5247005" cy="2811145"/>
            <a:chOff x="2606447" y="2808377"/>
            <a:chExt cx="5247005" cy="2811145"/>
          </a:xfrm>
        </p:grpSpPr>
        <p:sp>
          <p:nvSpPr>
            <p:cNvPr id="6" name="object 6"/>
            <p:cNvSpPr/>
            <p:nvPr/>
          </p:nvSpPr>
          <p:spPr>
            <a:xfrm>
              <a:off x="3383280" y="2813049"/>
              <a:ext cx="4465320" cy="1628139"/>
            </a:xfrm>
            <a:custGeom>
              <a:avLst/>
              <a:gdLst/>
              <a:ahLst/>
              <a:cxnLst/>
              <a:rect l="l" t="t" r="r" b="b"/>
              <a:pathLst>
                <a:path w="4465320" h="1628139">
                  <a:moveTo>
                    <a:pt x="0" y="0"/>
                  </a:moveTo>
                  <a:lnTo>
                    <a:pt x="2178050" y="1168400"/>
                  </a:lnTo>
                  <a:lnTo>
                    <a:pt x="2110042" y="1169504"/>
                  </a:lnTo>
                  <a:lnTo>
                    <a:pt x="2043338" y="1172667"/>
                  </a:lnTo>
                  <a:lnTo>
                    <a:pt x="1979316" y="1177658"/>
                  </a:lnTo>
                  <a:lnTo>
                    <a:pt x="1919356" y="1184249"/>
                  </a:lnTo>
                  <a:lnTo>
                    <a:pt x="1864836" y="1192212"/>
                  </a:lnTo>
                  <a:lnTo>
                    <a:pt x="1817136" y="1201318"/>
                  </a:lnTo>
                  <a:lnTo>
                    <a:pt x="1777635" y="1211338"/>
                  </a:lnTo>
                  <a:lnTo>
                    <a:pt x="1728748" y="1233208"/>
                  </a:lnTo>
                  <a:lnTo>
                    <a:pt x="1722120" y="1244600"/>
                  </a:lnTo>
                  <a:lnTo>
                    <a:pt x="1722120" y="1551939"/>
                  </a:lnTo>
                  <a:lnTo>
                    <a:pt x="1777635" y="1585201"/>
                  </a:lnTo>
                  <a:lnTo>
                    <a:pt x="1817136" y="1595221"/>
                  </a:lnTo>
                  <a:lnTo>
                    <a:pt x="1864836" y="1604327"/>
                  </a:lnTo>
                  <a:lnTo>
                    <a:pt x="1919356" y="1612290"/>
                  </a:lnTo>
                  <a:lnTo>
                    <a:pt x="1979316" y="1618881"/>
                  </a:lnTo>
                  <a:lnTo>
                    <a:pt x="2043338" y="1623872"/>
                  </a:lnTo>
                  <a:lnTo>
                    <a:pt x="2110042" y="1627035"/>
                  </a:lnTo>
                  <a:lnTo>
                    <a:pt x="2178050" y="1628139"/>
                  </a:lnTo>
                  <a:lnTo>
                    <a:pt x="4009390" y="1628139"/>
                  </a:lnTo>
                  <a:lnTo>
                    <a:pt x="4077705" y="1627035"/>
                  </a:lnTo>
                  <a:lnTo>
                    <a:pt x="4144589" y="1623872"/>
                  </a:lnTo>
                  <a:lnTo>
                    <a:pt x="4208683" y="1618881"/>
                  </a:lnTo>
                  <a:lnTo>
                    <a:pt x="4268632" y="1612290"/>
                  </a:lnTo>
                  <a:lnTo>
                    <a:pt x="4323080" y="1604327"/>
                  </a:lnTo>
                  <a:lnTo>
                    <a:pt x="4370669" y="1595221"/>
                  </a:lnTo>
                  <a:lnTo>
                    <a:pt x="4410044" y="1585201"/>
                  </a:lnTo>
                  <a:lnTo>
                    <a:pt x="4458726" y="1563331"/>
                  </a:lnTo>
                  <a:lnTo>
                    <a:pt x="4465320" y="1551939"/>
                  </a:lnTo>
                  <a:lnTo>
                    <a:pt x="4465320" y="1244600"/>
                  </a:lnTo>
                  <a:lnTo>
                    <a:pt x="4410044" y="1211338"/>
                  </a:lnTo>
                  <a:lnTo>
                    <a:pt x="4370669" y="1201318"/>
                  </a:lnTo>
                  <a:lnTo>
                    <a:pt x="4323080" y="1192212"/>
                  </a:lnTo>
                  <a:lnTo>
                    <a:pt x="4268632" y="1184249"/>
                  </a:lnTo>
                  <a:lnTo>
                    <a:pt x="4208683" y="1177658"/>
                  </a:lnTo>
                  <a:lnTo>
                    <a:pt x="4144589" y="1172667"/>
                  </a:lnTo>
                  <a:lnTo>
                    <a:pt x="4077705" y="1169504"/>
                  </a:lnTo>
                  <a:lnTo>
                    <a:pt x="4009390" y="1168400"/>
                  </a:lnTo>
                  <a:lnTo>
                    <a:pt x="2861310" y="1168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83280" y="2813049"/>
              <a:ext cx="4465320" cy="1628139"/>
            </a:xfrm>
            <a:custGeom>
              <a:avLst/>
              <a:gdLst/>
              <a:ahLst/>
              <a:cxnLst/>
              <a:rect l="l" t="t" r="r" b="b"/>
              <a:pathLst>
                <a:path w="4465320" h="1628139">
                  <a:moveTo>
                    <a:pt x="2178050" y="1168400"/>
                  </a:moveTo>
                  <a:lnTo>
                    <a:pt x="2110042" y="1169504"/>
                  </a:lnTo>
                  <a:lnTo>
                    <a:pt x="2043338" y="1172667"/>
                  </a:lnTo>
                  <a:lnTo>
                    <a:pt x="1979316" y="1177658"/>
                  </a:lnTo>
                  <a:lnTo>
                    <a:pt x="1919356" y="1184249"/>
                  </a:lnTo>
                  <a:lnTo>
                    <a:pt x="1864836" y="1192212"/>
                  </a:lnTo>
                  <a:lnTo>
                    <a:pt x="1817136" y="1201318"/>
                  </a:lnTo>
                  <a:lnTo>
                    <a:pt x="1777635" y="1211338"/>
                  </a:lnTo>
                  <a:lnTo>
                    <a:pt x="1728748" y="1233208"/>
                  </a:lnTo>
                  <a:lnTo>
                    <a:pt x="1722120" y="1244600"/>
                  </a:lnTo>
                  <a:lnTo>
                    <a:pt x="1722120" y="1301750"/>
                  </a:lnTo>
                  <a:lnTo>
                    <a:pt x="1722120" y="1358900"/>
                  </a:lnTo>
                  <a:lnTo>
                    <a:pt x="1722120" y="1437639"/>
                  </a:lnTo>
                  <a:lnTo>
                    <a:pt x="1722120" y="1494789"/>
                  </a:lnTo>
                  <a:lnTo>
                    <a:pt x="1722120" y="1551939"/>
                  </a:lnTo>
                  <a:lnTo>
                    <a:pt x="1728748" y="1563331"/>
                  </a:lnTo>
                  <a:lnTo>
                    <a:pt x="1777635" y="1585201"/>
                  </a:lnTo>
                  <a:lnTo>
                    <a:pt x="1817136" y="1595221"/>
                  </a:lnTo>
                  <a:lnTo>
                    <a:pt x="1864836" y="1604327"/>
                  </a:lnTo>
                  <a:lnTo>
                    <a:pt x="1919356" y="1612290"/>
                  </a:lnTo>
                  <a:lnTo>
                    <a:pt x="1979316" y="1618881"/>
                  </a:lnTo>
                  <a:lnTo>
                    <a:pt x="2043338" y="1623872"/>
                  </a:lnTo>
                  <a:lnTo>
                    <a:pt x="2110042" y="1627035"/>
                  </a:lnTo>
                  <a:lnTo>
                    <a:pt x="2178050" y="1628139"/>
                  </a:lnTo>
                  <a:lnTo>
                    <a:pt x="2519680" y="1628139"/>
                  </a:lnTo>
                  <a:lnTo>
                    <a:pt x="2861310" y="1628139"/>
                  </a:lnTo>
                  <a:lnTo>
                    <a:pt x="3326129" y="1628139"/>
                  </a:lnTo>
                  <a:lnTo>
                    <a:pt x="3667760" y="1628139"/>
                  </a:lnTo>
                  <a:lnTo>
                    <a:pt x="4009390" y="1628139"/>
                  </a:lnTo>
                  <a:lnTo>
                    <a:pt x="4077705" y="1627035"/>
                  </a:lnTo>
                  <a:lnTo>
                    <a:pt x="4144589" y="1623872"/>
                  </a:lnTo>
                  <a:lnTo>
                    <a:pt x="4208683" y="1618881"/>
                  </a:lnTo>
                  <a:lnTo>
                    <a:pt x="4268632" y="1612290"/>
                  </a:lnTo>
                  <a:lnTo>
                    <a:pt x="4323080" y="1604327"/>
                  </a:lnTo>
                  <a:lnTo>
                    <a:pt x="4370669" y="1595221"/>
                  </a:lnTo>
                  <a:lnTo>
                    <a:pt x="4410044" y="1585201"/>
                  </a:lnTo>
                  <a:lnTo>
                    <a:pt x="4458726" y="1563331"/>
                  </a:lnTo>
                  <a:lnTo>
                    <a:pt x="4465320" y="1551939"/>
                  </a:lnTo>
                  <a:lnTo>
                    <a:pt x="4465320" y="1494789"/>
                  </a:lnTo>
                  <a:lnTo>
                    <a:pt x="4465320" y="1437639"/>
                  </a:lnTo>
                  <a:lnTo>
                    <a:pt x="4465320" y="1358900"/>
                  </a:lnTo>
                  <a:lnTo>
                    <a:pt x="4465320" y="1301750"/>
                  </a:lnTo>
                  <a:lnTo>
                    <a:pt x="4465320" y="1244600"/>
                  </a:lnTo>
                  <a:lnTo>
                    <a:pt x="4458726" y="1233208"/>
                  </a:lnTo>
                  <a:lnTo>
                    <a:pt x="4410044" y="1211338"/>
                  </a:lnTo>
                  <a:lnTo>
                    <a:pt x="4370669" y="1201318"/>
                  </a:lnTo>
                  <a:lnTo>
                    <a:pt x="4323080" y="1192212"/>
                  </a:lnTo>
                  <a:lnTo>
                    <a:pt x="4268632" y="1184249"/>
                  </a:lnTo>
                  <a:lnTo>
                    <a:pt x="4208683" y="1177658"/>
                  </a:lnTo>
                  <a:lnTo>
                    <a:pt x="4144589" y="1172667"/>
                  </a:lnTo>
                  <a:lnTo>
                    <a:pt x="4077705" y="1169504"/>
                  </a:lnTo>
                  <a:lnTo>
                    <a:pt x="4009390" y="1168400"/>
                  </a:lnTo>
                  <a:lnTo>
                    <a:pt x="3667760" y="1168400"/>
                  </a:lnTo>
                  <a:lnTo>
                    <a:pt x="3326129" y="1168400"/>
                  </a:lnTo>
                  <a:lnTo>
                    <a:pt x="2861310" y="1168400"/>
                  </a:lnTo>
                  <a:lnTo>
                    <a:pt x="0" y="0"/>
                  </a:lnTo>
                  <a:lnTo>
                    <a:pt x="2178050" y="11684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11120" y="3182619"/>
              <a:ext cx="2799080" cy="2432050"/>
            </a:xfrm>
            <a:custGeom>
              <a:avLst/>
              <a:gdLst/>
              <a:ahLst/>
              <a:cxnLst/>
              <a:rect l="l" t="t" r="r" b="b"/>
              <a:pathLst>
                <a:path w="2799079" h="2432050">
                  <a:moveTo>
                    <a:pt x="0" y="0"/>
                  </a:moveTo>
                  <a:lnTo>
                    <a:pt x="829309" y="1606549"/>
                  </a:lnTo>
                  <a:lnTo>
                    <a:pt x="764006" y="1608995"/>
                  </a:lnTo>
                  <a:lnTo>
                    <a:pt x="700397" y="1615957"/>
                  </a:lnTo>
                  <a:lnTo>
                    <a:pt x="640079" y="1626870"/>
                  </a:lnTo>
                  <a:lnTo>
                    <a:pt x="584654" y="1641169"/>
                  </a:lnTo>
                  <a:lnTo>
                    <a:pt x="535720" y="1658290"/>
                  </a:lnTo>
                  <a:lnTo>
                    <a:pt x="494876" y="1677670"/>
                  </a:lnTo>
                  <a:lnTo>
                    <a:pt x="443857" y="1720944"/>
                  </a:lnTo>
                  <a:lnTo>
                    <a:pt x="436880" y="1743709"/>
                  </a:lnTo>
                  <a:lnTo>
                    <a:pt x="436880" y="2294890"/>
                  </a:lnTo>
                  <a:lnTo>
                    <a:pt x="463722" y="2339857"/>
                  </a:lnTo>
                  <a:lnTo>
                    <a:pt x="535720" y="2380309"/>
                  </a:lnTo>
                  <a:lnTo>
                    <a:pt x="584654" y="2397430"/>
                  </a:lnTo>
                  <a:lnTo>
                    <a:pt x="640080" y="2411729"/>
                  </a:lnTo>
                  <a:lnTo>
                    <a:pt x="700397" y="2422642"/>
                  </a:lnTo>
                  <a:lnTo>
                    <a:pt x="764006" y="2429604"/>
                  </a:lnTo>
                  <a:lnTo>
                    <a:pt x="829309" y="2432049"/>
                  </a:lnTo>
                  <a:lnTo>
                    <a:pt x="2406650" y="2432049"/>
                  </a:lnTo>
                  <a:lnTo>
                    <a:pt x="2471618" y="2429604"/>
                  </a:lnTo>
                  <a:lnTo>
                    <a:pt x="2535050" y="2422642"/>
                  </a:lnTo>
                  <a:lnTo>
                    <a:pt x="2595315" y="2411729"/>
                  </a:lnTo>
                  <a:lnTo>
                    <a:pt x="2650782" y="2397430"/>
                  </a:lnTo>
                  <a:lnTo>
                    <a:pt x="2699821" y="2380309"/>
                  </a:lnTo>
                  <a:lnTo>
                    <a:pt x="2740801" y="2360929"/>
                  </a:lnTo>
                  <a:lnTo>
                    <a:pt x="2792061" y="2317655"/>
                  </a:lnTo>
                  <a:lnTo>
                    <a:pt x="2799080" y="2294890"/>
                  </a:lnTo>
                  <a:lnTo>
                    <a:pt x="2799080" y="1743709"/>
                  </a:lnTo>
                  <a:lnTo>
                    <a:pt x="2772091" y="1698742"/>
                  </a:lnTo>
                  <a:lnTo>
                    <a:pt x="2699821" y="1658290"/>
                  </a:lnTo>
                  <a:lnTo>
                    <a:pt x="2650782" y="1641169"/>
                  </a:lnTo>
                  <a:lnTo>
                    <a:pt x="2595315" y="1626869"/>
                  </a:lnTo>
                  <a:lnTo>
                    <a:pt x="2535050" y="1615957"/>
                  </a:lnTo>
                  <a:lnTo>
                    <a:pt x="2471618" y="1608995"/>
                  </a:lnTo>
                  <a:lnTo>
                    <a:pt x="2406650" y="1606549"/>
                  </a:lnTo>
                  <a:lnTo>
                    <a:pt x="1417320" y="1606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11120" y="3182619"/>
              <a:ext cx="2799080" cy="2432050"/>
            </a:xfrm>
            <a:custGeom>
              <a:avLst/>
              <a:gdLst/>
              <a:ahLst/>
              <a:cxnLst/>
              <a:rect l="l" t="t" r="r" b="b"/>
              <a:pathLst>
                <a:path w="2799079" h="2432050">
                  <a:moveTo>
                    <a:pt x="829309" y="1606549"/>
                  </a:moveTo>
                  <a:lnTo>
                    <a:pt x="764006" y="1608995"/>
                  </a:lnTo>
                  <a:lnTo>
                    <a:pt x="700397" y="1615957"/>
                  </a:lnTo>
                  <a:lnTo>
                    <a:pt x="640079" y="1626870"/>
                  </a:lnTo>
                  <a:lnTo>
                    <a:pt x="584654" y="1641169"/>
                  </a:lnTo>
                  <a:lnTo>
                    <a:pt x="535720" y="1658290"/>
                  </a:lnTo>
                  <a:lnTo>
                    <a:pt x="494876" y="1677670"/>
                  </a:lnTo>
                  <a:lnTo>
                    <a:pt x="443857" y="1720944"/>
                  </a:lnTo>
                  <a:lnTo>
                    <a:pt x="436880" y="1743709"/>
                  </a:lnTo>
                  <a:lnTo>
                    <a:pt x="436880" y="1846579"/>
                  </a:lnTo>
                  <a:lnTo>
                    <a:pt x="436880" y="1949449"/>
                  </a:lnTo>
                  <a:lnTo>
                    <a:pt x="436880" y="2089149"/>
                  </a:lnTo>
                  <a:lnTo>
                    <a:pt x="436880" y="2192019"/>
                  </a:lnTo>
                  <a:lnTo>
                    <a:pt x="436880" y="2294890"/>
                  </a:lnTo>
                  <a:lnTo>
                    <a:pt x="443857" y="2317655"/>
                  </a:lnTo>
                  <a:lnTo>
                    <a:pt x="494876" y="2360929"/>
                  </a:lnTo>
                  <a:lnTo>
                    <a:pt x="535720" y="2380309"/>
                  </a:lnTo>
                  <a:lnTo>
                    <a:pt x="584654" y="2397430"/>
                  </a:lnTo>
                  <a:lnTo>
                    <a:pt x="640080" y="2411729"/>
                  </a:lnTo>
                  <a:lnTo>
                    <a:pt x="700397" y="2422642"/>
                  </a:lnTo>
                  <a:lnTo>
                    <a:pt x="764006" y="2429604"/>
                  </a:lnTo>
                  <a:lnTo>
                    <a:pt x="829309" y="2432049"/>
                  </a:lnTo>
                  <a:lnTo>
                    <a:pt x="1122680" y="2432049"/>
                  </a:lnTo>
                  <a:lnTo>
                    <a:pt x="1417320" y="2432049"/>
                  </a:lnTo>
                  <a:lnTo>
                    <a:pt x="1817370" y="2432049"/>
                  </a:lnTo>
                  <a:lnTo>
                    <a:pt x="2112010" y="2432049"/>
                  </a:lnTo>
                  <a:lnTo>
                    <a:pt x="2406650" y="2432049"/>
                  </a:lnTo>
                  <a:lnTo>
                    <a:pt x="2471618" y="2429604"/>
                  </a:lnTo>
                  <a:lnTo>
                    <a:pt x="2535050" y="2422642"/>
                  </a:lnTo>
                  <a:lnTo>
                    <a:pt x="2595315" y="2411729"/>
                  </a:lnTo>
                  <a:lnTo>
                    <a:pt x="2650782" y="2397430"/>
                  </a:lnTo>
                  <a:lnTo>
                    <a:pt x="2699821" y="2380309"/>
                  </a:lnTo>
                  <a:lnTo>
                    <a:pt x="2740801" y="2360929"/>
                  </a:lnTo>
                  <a:lnTo>
                    <a:pt x="2792061" y="2317655"/>
                  </a:lnTo>
                  <a:lnTo>
                    <a:pt x="2799080" y="2294890"/>
                  </a:lnTo>
                  <a:lnTo>
                    <a:pt x="2799080" y="2192019"/>
                  </a:lnTo>
                  <a:lnTo>
                    <a:pt x="2799080" y="2089149"/>
                  </a:lnTo>
                  <a:lnTo>
                    <a:pt x="2799080" y="1949449"/>
                  </a:lnTo>
                  <a:lnTo>
                    <a:pt x="2799080" y="1846579"/>
                  </a:lnTo>
                  <a:lnTo>
                    <a:pt x="2799080" y="1743709"/>
                  </a:lnTo>
                  <a:lnTo>
                    <a:pt x="2792061" y="1720944"/>
                  </a:lnTo>
                  <a:lnTo>
                    <a:pt x="2740801" y="1677669"/>
                  </a:lnTo>
                  <a:lnTo>
                    <a:pt x="2699821" y="1658290"/>
                  </a:lnTo>
                  <a:lnTo>
                    <a:pt x="2650782" y="1641169"/>
                  </a:lnTo>
                  <a:lnTo>
                    <a:pt x="2595315" y="1626869"/>
                  </a:lnTo>
                  <a:lnTo>
                    <a:pt x="2535050" y="1615957"/>
                  </a:lnTo>
                  <a:lnTo>
                    <a:pt x="2471618" y="1608995"/>
                  </a:lnTo>
                  <a:lnTo>
                    <a:pt x="2406650" y="1606549"/>
                  </a:lnTo>
                  <a:lnTo>
                    <a:pt x="2112010" y="1606549"/>
                  </a:lnTo>
                  <a:lnTo>
                    <a:pt x="1817370" y="1606549"/>
                  </a:lnTo>
                  <a:lnTo>
                    <a:pt x="1417320" y="1606549"/>
                  </a:lnTo>
                  <a:lnTo>
                    <a:pt x="0" y="0"/>
                  </a:lnTo>
                  <a:lnTo>
                    <a:pt x="829309" y="1606549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14090" y="4015740"/>
            <a:ext cx="3907154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327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crawlers…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00">
              <a:latin typeface="Arial"/>
              <a:cs typeface="Arial"/>
            </a:endParaRPr>
          </a:p>
          <a:p>
            <a:pPr marL="12700" marR="2482850" indent="9271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…can go 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2560" y="107950"/>
            <a:ext cx="62801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hlinkClick r:id="rId2"/>
              </a:rPr>
              <a:t>www.</a:t>
            </a:r>
            <a:r>
              <a:rPr spc="-5" dirty="0">
                <a:solidFill>
                  <a:srgbClr val="0066FF"/>
                </a:solidFill>
                <a:hlinkClick r:id="rId2"/>
              </a:rPr>
              <a:t>microsoft</a:t>
            </a:r>
            <a:r>
              <a:rPr spc="-5" dirty="0">
                <a:hlinkClick r:id="rId2"/>
              </a:rPr>
              <a:t>.com/robots.txt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" y="1019810"/>
            <a:ext cx="6629400" cy="4960620"/>
          </a:xfrm>
          <a:custGeom>
            <a:avLst/>
            <a:gdLst/>
            <a:ahLst/>
            <a:cxnLst/>
            <a:rect l="l" t="t" r="r" b="b"/>
            <a:pathLst>
              <a:path w="6629400" h="4960620">
                <a:moveTo>
                  <a:pt x="6629400" y="0"/>
                </a:moveTo>
                <a:lnTo>
                  <a:pt x="0" y="0"/>
                </a:lnTo>
                <a:lnTo>
                  <a:pt x="0" y="4960620"/>
                </a:lnTo>
                <a:lnTo>
                  <a:pt x="6629400" y="4960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0869" y="1054100"/>
            <a:ext cx="5633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00"/>
                </a:solidFill>
                <a:latin typeface="Courier New"/>
                <a:cs typeface="Courier New"/>
              </a:rPr>
              <a:t># </a:t>
            </a: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Robots.txt file for</a:t>
            </a:r>
            <a:r>
              <a:rPr sz="1600" spc="-8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ourier New"/>
                <a:cs typeface="Courier New"/>
                <a:hlinkClick r:id="rId3"/>
              </a:rPr>
              <a:t>http://www.microsoft.com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869" y="1540509"/>
            <a:ext cx="4902200" cy="99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User-agent:</a:t>
            </a:r>
            <a:r>
              <a:rPr sz="1600" spc="-1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FFFF00"/>
                </a:solidFill>
                <a:latin typeface="Courier New"/>
                <a:cs typeface="Courier New"/>
              </a:rPr>
              <a:t>*</a:t>
            </a:r>
            <a:endParaRPr sz="1600">
              <a:latin typeface="Courier New"/>
              <a:cs typeface="Courier New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Disallow: /canada/Library/mnp/2/aspx/  Disallow: /communities/bin.aspx  Disallow:</a:t>
            </a:r>
            <a:r>
              <a:rPr sz="1600" spc="-8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/communities/eventdetails.mspx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0869" y="2514600"/>
            <a:ext cx="587756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70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Disallow: /communities/blogs/PortalResults.mspx  Disallow:</a:t>
            </a:r>
            <a:r>
              <a:rPr sz="1600" spc="-1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/communities/rss.aspx</a:t>
            </a:r>
            <a:endParaRPr sz="1600">
              <a:latin typeface="Courier New"/>
              <a:cs typeface="Courier New"/>
            </a:endParaRPr>
          </a:p>
          <a:p>
            <a:pPr marL="12700" marR="1955800">
              <a:lnSpc>
                <a:spcPts val="1910"/>
              </a:lnSpc>
              <a:spcBef>
                <a:spcPts val="60"/>
              </a:spcBef>
            </a:pP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Disallow: /downloads/Browse.aspx  Disallow:</a:t>
            </a:r>
            <a:r>
              <a:rPr sz="1600" spc="-3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/downloads/info.aspx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ts val="1860"/>
              </a:lnSpc>
            </a:pP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Disallow:</a:t>
            </a:r>
            <a:r>
              <a:rPr sz="1600" spc="-8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/france/formation/centres/planning.asp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869" y="3731259"/>
            <a:ext cx="4658360" cy="2216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Disallow: /france/mnp_utility.mspx  Disallow: /germany/library/images/mnp/  Disallow: /germany/mnp_utility.mspx  Disallow:</a:t>
            </a:r>
            <a:r>
              <a:rPr sz="1600" spc="-1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/ie/ie40/</a:t>
            </a:r>
            <a:endParaRPr sz="1600">
              <a:latin typeface="Courier New"/>
              <a:cs typeface="Courier New"/>
            </a:endParaRPr>
          </a:p>
          <a:p>
            <a:pPr marL="12700" marR="858519">
              <a:lnSpc>
                <a:spcPct val="99700"/>
              </a:lnSpc>
              <a:spcBef>
                <a:spcPts val="5"/>
              </a:spcBef>
            </a:pP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Disallow: /info/customerror.htm  Disallow: /info/smart404.asp  Disallow:</a:t>
            </a:r>
            <a:r>
              <a:rPr sz="1600" spc="-1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/intlkb/</a:t>
            </a:r>
            <a:endParaRPr sz="1600">
              <a:latin typeface="Courier New"/>
              <a:cs typeface="Courier New"/>
            </a:endParaRPr>
          </a:p>
          <a:p>
            <a:pPr marL="12700" marR="2565400">
              <a:lnSpc>
                <a:spcPct val="100000"/>
              </a:lnSpc>
            </a:pP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Disallow:</a:t>
            </a:r>
            <a:r>
              <a:rPr sz="1600" spc="-9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FF00"/>
                </a:solidFill>
                <a:latin typeface="Courier New"/>
                <a:cs typeface="Courier New"/>
              </a:rPr>
              <a:t>/isapi/  #etc…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01240" y="1238249"/>
            <a:ext cx="6537959" cy="4297680"/>
          </a:xfrm>
          <a:custGeom>
            <a:avLst/>
            <a:gdLst/>
            <a:ahLst/>
            <a:cxnLst/>
            <a:rect l="l" t="t" r="r" b="b"/>
            <a:pathLst>
              <a:path w="6537959" h="4297680">
                <a:moveTo>
                  <a:pt x="6457950" y="2998470"/>
                </a:moveTo>
                <a:lnTo>
                  <a:pt x="6453187" y="2960090"/>
                </a:lnTo>
                <a:lnTo>
                  <a:pt x="6439586" y="2922409"/>
                </a:lnTo>
                <a:lnTo>
                  <a:pt x="6418097" y="2886227"/>
                </a:lnTo>
                <a:lnTo>
                  <a:pt x="6389713" y="2852318"/>
                </a:lnTo>
                <a:lnTo>
                  <a:pt x="6355385" y="2821470"/>
                </a:lnTo>
                <a:lnTo>
                  <a:pt x="6316116" y="2794470"/>
                </a:lnTo>
                <a:lnTo>
                  <a:pt x="6272873" y="2772105"/>
                </a:lnTo>
                <a:lnTo>
                  <a:pt x="6226619" y="2755163"/>
                </a:lnTo>
                <a:lnTo>
                  <a:pt x="6178347" y="2744419"/>
                </a:lnTo>
                <a:lnTo>
                  <a:pt x="6129020" y="2740660"/>
                </a:lnTo>
                <a:lnTo>
                  <a:pt x="5300980" y="2740660"/>
                </a:lnTo>
                <a:lnTo>
                  <a:pt x="5091430" y="2355850"/>
                </a:lnTo>
                <a:lnTo>
                  <a:pt x="4808220" y="2740660"/>
                </a:lnTo>
                <a:lnTo>
                  <a:pt x="4759223" y="2744419"/>
                </a:lnTo>
                <a:lnTo>
                  <a:pt x="4711230" y="2755163"/>
                </a:lnTo>
                <a:lnTo>
                  <a:pt x="4665192" y="2772105"/>
                </a:lnTo>
                <a:lnTo>
                  <a:pt x="4622101" y="2794470"/>
                </a:lnTo>
                <a:lnTo>
                  <a:pt x="4582947" y="2821470"/>
                </a:lnTo>
                <a:lnTo>
                  <a:pt x="4548708" y="2852318"/>
                </a:lnTo>
                <a:lnTo>
                  <a:pt x="4520362" y="2886227"/>
                </a:lnTo>
                <a:lnTo>
                  <a:pt x="4498899" y="2922409"/>
                </a:lnTo>
                <a:lnTo>
                  <a:pt x="4485310" y="2960090"/>
                </a:lnTo>
                <a:lnTo>
                  <a:pt x="4480560" y="2998470"/>
                </a:lnTo>
                <a:lnTo>
                  <a:pt x="4480560" y="4038600"/>
                </a:lnTo>
                <a:lnTo>
                  <a:pt x="4485310" y="4077335"/>
                </a:lnTo>
                <a:lnTo>
                  <a:pt x="4498899" y="4115295"/>
                </a:lnTo>
                <a:lnTo>
                  <a:pt x="4520362" y="4151693"/>
                </a:lnTo>
                <a:lnTo>
                  <a:pt x="4548708" y="4185767"/>
                </a:lnTo>
                <a:lnTo>
                  <a:pt x="4582947" y="4216730"/>
                </a:lnTo>
                <a:lnTo>
                  <a:pt x="4622101" y="4243794"/>
                </a:lnTo>
                <a:lnTo>
                  <a:pt x="4665192" y="4266209"/>
                </a:lnTo>
                <a:lnTo>
                  <a:pt x="4711230" y="4283176"/>
                </a:lnTo>
                <a:lnTo>
                  <a:pt x="4759223" y="4293933"/>
                </a:lnTo>
                <a:lnTo>
                  <a:pt x="4808220" y="4297680"/>
                </a:lnTo>
                <a:lnTo>
                  <a:pt x="6129020" y="4297680"/>
                </a:lnTo>
                <a:lnTo>
                  <a:pt x="6178347" y="4293933"/>
                </a:lnTo>
                <a:lnTo>
                  <a:pt x="6226619" y="4283176"/>
                </a:lnTo>
                <a:lnTo>
                  <a:pt x="6272873" y="4266209"/>
                </a:lnTo>
                <a:lnTo>
                  <a:pt x="6316116" y="4243794"/>
                </a:lnTo>
                <a:lnTo>
                  <a:pt x="6355397" y="4216717"/>
                </a:lnTo>
                <a:lnTo>
                  <a:pt x="6389713" y="4185767"/>
                </a:lnTo>
                <a:lnTo>
                  <a:pt x="6418097" y="4151693"/>
                </a:lnTo>
                <a:lnTo>
                  <a:pt x="6439586" y="4115295"/>
                </a:lnTo>
                <a:lnTo>
                  <a:pt x="6453187" y="4077335"/>
                </a:lnTo>
                <a:lnTo>
                  <a:pt x="6457950" y="4038600"/>
                </a:lnTo>
                <a:lnTo>
                  <a:pt x="6457950" y="2998470"/>
                </a:lnTo>
                <a:close/>
              </a:path>
              <a:path w="6537959" h="4297680">
                <a:moveTo>
                  <a:pt x="6537960" y="76200"/>
                </a:moveTo>
                <a:lnTo>
                  <a:pt x="6482435" y="42938"/>
                </a:lnTo>
                <a:lnTo>
                  <a:pt x="6442938" y="32918"/>
                </a:lnTo>
                <a:lnTo>
                  <a:pt x="6395237" y="23812"/>
                </a:lnTo>
                <a:lnTo>
                  <a:pt x="6340716" y="15849"/>
                </a:lnTo>
                <a:lnTo>
                  <a:pt x="6280759" y="9258"/>
                </a:lnTo>
                <a:lnTo>
                  <a:pt x="6216739" y="4267"/>
                </a:lnTo>
                <a:lnTo>
                  <a:pt x="6150026" y="1104"/>
                </a:lnTo>
                <a:lnTo>
                  <a:pt x="6082030" y="0"/>
                </a:lnTo>
                <a:lnTo>
                  <a:pt x="4250690" y="0"/>
                </a:lnTo>
                <a:lnTo>
                  <a:pt x="4182364" y="1104"/>
                </a:lnTo>
                <a:lnTo>
                  <a:pt x="4115485" y="4267"/>
                </a:lnTo>
                <a:lnTo>
                  <a:pt x="4051389" y="9258"/>
                </a:lnTo>
                <a:lnTo>
                  <a:pt x="3991445" y="15849"/>
                </a:lnTo>
                <a:lnTo>
                  <a:pt x="3937000" y="23812"/>
                </a:lnTo>
                <a:lnTo>
                  <a:pt x="3889400" y="32918"/>
                </a:lnTo>
                <a:lnTo>
                  <a:pt x="3850030" y="42938"/>
                </a:lnTo>
                <a:lnTo>
                  <a:pt x="3801351" y="64808"/>
                </a:lnTo>
                <a:lnTo>
                  <a:pt x="3794760" y="76200"/>
                </a:lnTo>
                <a:lnTo>
                  <a:pt x="3794760" y="269240"/>
                </a:lnTo>
                <a:lnTo>
                  <a:pt x="0" y="307340"/>
                </a:lnTo>
                <a:lnTo>
                  <a:pt x="3794760" y="383540"/>
                </a:lnTo>
                <a:lnTo>
                  <a:pt x="3801351" y="394931"/>
                </a:lnTo>
                <a:lnTo>
                  <a:pt x="3820223" y="406095"/>
                </a:lnTo>
                <a:lnTo>
                  <a:pt x="3889400" y="426821"/>
                </a:lnTo>
                <a:lnTo>
                  <a:pt x="3937000" y="435927"/>
                </a:lnTo>
                <a:lnTo>
                  <a:pt x="3991445" y="443890"/>
                </a:lnTo>
                <a:lnTo>
                  <a:pt x="4051389" y="450481"/>
                </a:lnTo>
                <a:lnTo>
                  <a:pt x="4115485" y="455472"/>
                </a:lnTo>
                <a:lnTo>
                  <a:pt x="4182364" y="458635"/>
                </a:lnTo>
                <a:lnTo>
                  <a:pt x="4250690" y="459740"/>
                </a:lnTo>
                <a:lnTo>
                  <a:pt x="6082030" y="459740"/>
                </a:lnTo>
                <a:lnTo>
                  <a:pt x="6150026" y="458635"/>
                </a:lnTo>
                <a:lnTo>
                  <a:pt x="6216739" y="455472"/>
                </a:lnTo>
                <a:lnTo>
                  <a:pt x="6280759" y="450481"/>
                </a:lnTo>
                <a:lnTo>
                  <a:pt x="6340716" y="443890"/>
                </a:lnTo>
                <a:lnTo>
                  <a:pt x="6395237" y="435927"/>
                </a:lnTo>
                <a:lnTo>
                  <a:pt x="6442938" y="426821"/>
                </a:lnTo>
                <a:lnTo>
                  <a:pt x="6482435" y="416801"/>
                </a:lnTo>
                <a:lnTo>
                  <a:pt x="6531330" y="394931"/>
                </a:lnTo>
                <a:lnTo>
                  <a:pt x="6537960" y="383540"/>
                </a:lnTo>
                <a:lnTo>
                  <a:pt x="6537960" y="7620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25259" y="1272540"/>
            <a:ext cx="2344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16455" algn="l"/>
                <a:tab pos="2331085" algn="l"/>
              </a:tabLst>
            </a:pP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crawlers…	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1800" y="3594100"/>
            <a:ext cx="1977389" cy="1941830"/>
          </a:xfrm>
          <a:custGeom>
            <a:avLst/>
            <a:gdLst/>
            <a:ahLst/>
            <a:cxnLst/>
            <a:rect l="l" t="t" r="r" b="b"/>
            <a:pathLst>
              <a:path w="1977390" h="1941829">
                <a:moveTo>
                  <a:pt x="327659" y="384810"/>
                </a:moveTo>
                <a:lnTo>
                  <a:pt x="278674" y="388565"/>
                </a:lnTo>
                <a:lnTo>
                  <a:pt x="230672" y="399308"/>
                </a:lnTo>
                <a:lnTo>
                  <a:pt x="184636" y="416253"/>
                </a:lnTo>
                <a:lnTo>
                  <a:pt x="141549" y="438617"/>
                </a:lnTo>
                <a:lnTo>
                  <a:pt x="102393" y="465613"/>
                </a:lnTo>
                <a:lnTo>
                  <a:pt x="68153" y="496458"/>
                </a:lnTo>
                <a:lnTo>
                  <a:pt x="39810" y="530365"/>
                </a:lnTo>
                <a:lnTo>
                  <a:pt x="18348" y="566552"/>
                </a:lnTo>
                <a:lnTo>
                  <a:pt x="4751" y="604231"/>
                </a:lnTo>
                <a:lnTo>
                  <a:pt x="0" y="642619"/>
                </a:lnTo>
                <a:lnTo>
                  <a:pt x="0" y="836930"/>
                </a:lnTo>
                <a:lnTo>
                  <a:pt x="0" y="1031239"/>
                </a:lnTo>
                <a:lnTo>
                  <a:pt x="0" y="1295400"/>
                </a:lnTo>
                <a:lnTo>
                  <a:pt x="0" y="1489710"/>
                </a:lnTo>
                <a:lnTo>
                  <a:pt x="0" y="1682750"/>
                </a:lnTo>
                <a:lnTo>
                  <a:pt x="4751" y="1721482"/>
                </a:lnTo>
                <a:lnTo>
                  <a:pt x="18348" y="1759437"/>
                </a:lnTo>
                <a:lnTo>
                  <a:pt x="39810" y="1795838"/>
                </a:lnTo>
                <a:lnTo>
                  <a:pt x="68153" y="1829907"/>
                </a:lnTo>
                <a:lnTo>
                  <a:pt x="102393" y="1860867"/>
                </a:lnTo>
                <a:lnTo>
                  <a:pt x="141549" y="1887941"/>
                </a:lnTo>
                <a:lnTo>
                  <a:pt x="184636" y="1910351"/>
                </a:lnTo>
                <a:lnTo>
                  <a:pt x="230672" y="1927321"/>
                </a:lnTo>
                <a:lnTo>
                  <a:pt x="278674" y="1938073"/>
                </a:lnTo>
                <a:lnTo>
                  <a:pt x="327659" y="1941830"/>
                </a:lnTo>
                <a:lnTo>
                  <a:pt x="574040" y="1941830"/>
                </a:lnTo>
                <a:lnTo>
                  <a:pt x="820420" y="1941830"/>
                </a:lnTo>
                <a:lnTo>
                  <a:pt x="1155700" y="1941830"/>
                </a:lnTo>
                <a:lnTo>
                  <a:pt x="1403350" y="1941830"/>
                </a:lnTo>
                <a:lnTo>
                  <a:pt x="1648459" y="1941830"/>
                </a:lnTo>
                <a:lnTo>
                  <a:pt x="1697789" y="1938073"/>
                </a:lnTo>
                <a:lnTo>
                  <a:pt x="1746067" y="1927321"/>
                </a:lnTo>
                <a:lnTo>
                  <a:pt x="1792317" y="1910351"/>
                </a:lnTo>
                <a:lnTo>
                  <a:pt x="1835566" y="1887941"/>
                </a:lnTo>
                <a:lnTo>
                  <a:pt x="1874837" y="1860867"/>
                </a:lnTo>
                <a:lnTo>
                  <a:pt x="1909155" y="1829907"/>
                </a:lnTo>
                <a:lnTo>
                  <a:pt x="1937545" y="1795838"/>
                </a:lnTo>
                <a:lnTo>
                  <a:pt x="1959030" y="1759437"/>
                </a:lnTo>
                <a:lnTo>
                  <a:pt x="1972637" y="1721482"/>
                </a:lnTo>
                <a:lnTo>
                  <a:pt x="1977390" y="1682750"/>
                </a:lnTo>
                <a:lnTo>
                  <a:pt x="1977390" y="1489710"/>
                </a:lnTo>
                <a:lnTo>
                  <a:pt x="1977390" y="1295400"/>
                </a:lnTo>
                <a:lnTo>
                  <a:pt x="1977390" y="1031239"/>
                </a:lnTo>
                <a:lnTo>
                  <a:pt x="1977390" y="836930"/>
                </a:lnTo>
                <a:lnTo>
                  <a:pt x="1977390" y="642619"/>
                </a:lnTo>
                <a:lnTo>
                  <a:pt x="1972637" y="604231"/>
                </a:lnTo>
                <a:lnTo>
                  <a:pt x="1959030" y="566552"/>
                </a:lnTo>
                <a:lnTo>
                  <a:pt x="1937545" y="530365"/>
                </a:lnTo>
                <a:lnTo>
                  <a:pt x="1909155" y="496458"/>
                </a:lnTo>
                <a:lnTo>
                  <a:pt x="1874837" y="465613"/>
                </a:lnTo>
                <a:lnTo>
                  <a:pt x="1835566" y="438617"/>
                </a:lnTo>
                <a:lnTo>
                  <a:pt x="1792317" y="416253"/>
                </a:lnTo>
                <a:lnTo>
                  <a:pt x="1746067" y="399308"/>
                </a:lnTo>
                <a:lnTo>
                  <a:pt x="1697789" y="388565"/>
                </a:lnTo>
                <a:lnTo>
                  <a:pt x="1648459" y="384810"/>
                </a:lnTo>
                <a:lnTo>
                  <a:pt x="1403350" y="384810"/>
                </a:lnTo>
                <a:lnTo>
                  <a:pt x="1155700" y="384810"/>
                </a:lnTo>
                <a:lnTo>
                  <a:pt x="820420" y="384810"/>
                </a:lnTo>
                <a:lnTo>
                  <a:pt x="610870" y="0"/>
                </a:lnTo>
                <a:lnTo>
                  <a:pt x="327659" y="38481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31050" y="4013200"/>
            <a:ext cx="1278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…are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not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1519" y="4378959"/>
            <a:ext cx="1377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allowed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2650" y="4744720"/>
            <a:ext cx="1075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these  </a:t>
            </a:r>
            <a:r>
              <a:rPr sz="2400" spc="-10" dirty="0">
                <a:latin typeface="Arial"/>
                <a:cs typeface="Arial"/>
              </a:rPr>
              <a:t>pa</a:t>
            </a:r>
            <a:r>
              <a:rPr sz="2400" spc="1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s…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62600" y="1828800"/>
            <a:ext cx="1828800" cy="4038600"/>
          </a:xfrm>
          <a:custGeom>
            <a:avLst/>
            <a:gdLst/>
            <a:ahLst/>
            <a:cxnLst/>
            <a:rect l="l" t="t" r="r" b="b"/>
            <a:pathLst>
              <a:path w="1828800" h="4038600">
                <a:moveTo>
                  <a:pt x="0" y="0"/>
                </a:moveTo>
                <a:lnTo>
                  <a:pt x="335756" y="0"/>
                </a:lnTo>
                <a:lnTo>
                  <a:pt x="628650" y="0"/>
                </a:lnTo>
                <a:lnTo>
                  <a:pt x="835818" y="0"/>
                </a:lnTo>
                <a:lnTo>
                  <a:pt x="914400" y="0"/>
                </a:lnTo>
                <a:lnTo>
                  <a:pt x="914400" y="1764029"/>
                </a:lnTo>
                <a:lnTo>
                  <a:pt x="1185862" y="1764029"/>
                </a:lnTo>
                <a:lnTo>
                  <a:pt x="1371600" y="1764029"/>
                </a:lnTo>
                <a:lnTo>
                  <a:pt x="1557337" y="1764029"/>
                </a:lnTo>
                <a:lnTo>
                  <a:pt x="1828800" y="1764029"/>
                </a:lnTo>
                <a:lnTo>
                  <a:pt x="1493043" y="1764029"/>
                </a:lnTo>
                <a:lnTo>
                  <a:pt x="1200150" y="1764029"/>
                </a:lnTo>
                <a:lnTo>
                  <a:pt x="992981" y="1764029"/>
                </a:lnTo>
                <a:lnTo>
                  <a:pt x="914400" y="1764029"/>
                </a:lnTo>
                <a:lnTo>
                  <a:pt x="914400" y="4038600"/>
                </a:lnTo>
                <a:lnTo>
                  <a:pt x="642937" y="4038600"/>
                </a:lnTo>
                <a:lnTo>
                  <a:pt x="457200" y="4038600"/>
                </a:lnTo>
                <a:lnTo>
                  <a:pt x="271462" y="4038600"/>
                </a:lnTo>
                <a:lnTo>
                  <a:pt x="0" y="4038600"/>
                </a:lnTo>
              </a:path>
            </a:pathLst>
          </a:custGeom>
          <a:ln w="38097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3530" y="107950"/>
            <a:ext cx="5998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hlinkClick r:id="rId2"/>
              </a:rPr>
              <a:t>www</a:t>
            </a:r>
            <a:r>
              <a:rPr dirty="0">
                <a:hlinkClick r:id="rId2"/>
              </a:rPr>
              <a:t>.</a:t>
            </a:r>
            <a:r>
              <a:rPr dirty="0">
                <a:solidFill>
                  <a:srgbClr val="0066FF"/>
                </a:solidFill>
                <a:hlinkClick r:id="rId2"/>
              </a:rPr>
              <a:t>spr</a:t>
            </a:r>
            <a:r>
              <a:rPr spc="10" dirty="0">
                <a:solidFill>
                  <a:srgbClr val="0066FF"/>
                </a:solidFill>
                <a:hlinkClick r:id="rId2"/>
              </a:rPr>
              <a:t>i</a:t>
            </a:r>
            <a:r>
              <a:rPr dirty="0">
                <a:solidFill>
                  <a:srgbClr val="0066FF"/>
                </a:solidFill>
                <a:hlinkClick r:id="rId2"/>
              </a:rPr>
              <a:t>n</a:t>
            </a:r>
            <a:r>
              <a:rPr spc="10" dirty="0">
                <a:solidFill>
                  <a:srgbClr val="0066FF"/>
                </a:solidFill>
                <a:hlinkClick r:id="rId2"/>
              </a:rPr>
              <a:t>g</a:t>
            </a:r>
            <a:r>
              <a:rPr spc="-5" dirty="0">
                <a:solidFill>
                  <a:srgbClr val="0066FF"/>
                </a:solidFill>
                <a:hlinkClick r:id="rId2"/>
              </a:rPr>
              <a:t>e</a:t>
            </a:r>
            <a:r>
              <a:rPr spc="-15" dirty="0">
                <a:solidFill>
                  <a:srgbClr val="0066FF"/>
                </a:solidFill>
                <a:hlinkClick r:id="rId2"/>
              </a:rPr>
              <a:t>r</a:t>
            </a:r>
            <a:r>
              <a:rPr dirty="0">
                <a:hlinkClick r:id="rId2"/>
              </a:rPr>
              <a:t>.</a:t>
            </a:r>
            <a:r>
              <a:rPr spc="5" dirty="0">
                <a:hlinkClick r:id="rId2"/>
              </a:rPr>
              <a:t>c</a:t>
            </a:r>
            <a:r>
              <a:rPr dirty="0">
                <a:hlinkClick r:id="rId2"/>
              </a:rPr>
              <a:t>om/</a:t>
            </a:r>
            <a:r>
              <a:rPr spc="5" dirty="0">
                <a:hlinkClick r:id="rId2"/>
              </a:rPr>
              <a:t>r</a:t>
            </a:r>
            <a:r>
              <a:rPr dirty="0">
                <a:hlinkClick r:id="rId2"/>
              </a:rPr>
              <a:t>ob</a:t>
            </a:r>
            <a:r>
              <a:rPr spc="10" dirty="0">
                <a:hlinkClick r:id="rId2"/>
              </a:rPr>
              <a:t>o</a:t>
            </a:r>
            <a:r>
              <a:rPr spc="5" dirty="0">
                <a:hlinkClick r:id="rId2"/>
              </a:rPr>
              <a:t>t</a:t>
            </a:r>
            <a:r>
              <a:rPr spc="-5" dirty="0">
                <a:hlinkClick r:id="rId2"/>
              </a:rPr>
              <a:t>s</a:t>
            </a:r>
            <a:r>
              <a:rPr dirty="0">
                <a:hlinkClick r:id="rId2"/>
              </a:rPr>
              <a:t>.</a:t>
            </a:r>
            <a:r>
              <a:rPr spc="10" dirty="0">
                <a:hlinkClick r:id="rId2"/>
              </a:rPr>
              <a:t>t</a:t>
            </a:r>
            <a:r>
              <a:rPr dirty="0">
                <a:hlinkClick r:id="rId2"/>
              </a:rPr>
              <a:t>xt</a:t>
            </a:r>
          </a:p>
        </p:txBody>
      </p:sp>
      <p:sp>
        <p:nvSpPr>
          <p:cNvPr id="3" name="object 3"/>
          <p:cNvSpPr/>
          <p:nvPr/>
        </p:nvSpPr>
        <p:spPr>
          <a:xfrm>
            <a:off x="685800" y="1165860"/>
            <a:ext cx="6629400" cy="4782820"/>
          </a:xfrm>
          <a:custGeom>
            <a:avLst/>
            <a:gdLst/>
            <a:ahLst/>
            <a:cxnLst/>
            <a:rect l="l" t="t" r="r" b="b"/>
            <a:pathLst>
              <a:path w="6629400" h="4782820">
                <a:moveTo>
                  <a:pt x="6629400" y="0"/>
                </a:moveTo>
                <a:lnTo>
                  <a:pt x="0" y="0"/>
                </a:lnTo>
                <a:lnTo>
                  <a:pt x="0" y="4782820"/>
                </a:lnTo>
                <a:lnTo>
                  <a:pt x="6629400" y="4782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3269" y="1200150"/>
            <a:ext cx="546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Courier New"/>
                <a:cs typeface="Courier New"/>
              </a:rPr>
              <a:t># </a:t>
            </a: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Robots.txt for </a:t>
            </a:r>
            <a:r>
              <a:rPr sz="1400" spc="-5" dirty="0">
                <a:solidFill>
                  <a:srgbClr val="FF0000"/>
                </a:solidFill>
                <a:latin typeface="Courier New"/>
                <a:cs typeface="Courier New"/>
                <a:hlinkClick r:id="rId3"/>
              </a:rPr>
              <a:t>http://www.springer.com</a:t>
            </a:r>
            <a:r>
              <a:rPr sz="1400" spc="-85" dirty="0">
                <a:solidFill>
                  <a:srgbClr val="FF0000"/>
                </a:solidFill>
                <a:latin typeface="Courier New"/>
                <a:cs typeface="Courier New"/>
                <a:hlinkClick r:id="rId3"/>
              </a:rPr>
              <a:t> </a:t>
            </a: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(fragment)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3269" y="1626870"/>
            <a:ext cx="2265680" cy="109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User-agent: Googlebot  Disallow: /chl/*  Disallow: /uk/*  Disallow: /italy/*  Disallow:</a:t>
            </a:r>
            <a:r>
              <a:rPr sz="1400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/france/*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269" y="2905759"/>
            <a:ext cx="1838960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User-agent:</a:t>
            </a:r>
            <a:r>
              <a:rPr sz="1400" spc="-9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slurp  Disallow: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0"/>
              </a:lnSpc>
            </a:pP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Crawl-delay:</a:t>
            </a:r>
            <a:r>
              <a:rPr sz="1400" spc="-3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00"/>
                </a:solidFill>
                <a:latin typeface="Courier New"/>
                <a:cs typeface="Courier New"/>
              </a:rPr>
              <a:t>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3269" y="3757929"/>
            <a:ext cx="1945639" cy="664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User-agent:</a:t>
            </a:r>
            <a:r>
              <a:rPr sz="1400" spc="-9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MSNBot  Disallow: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0"/>
              </a:lnSpc>
            </a:pP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Crawl-delay:</a:t>
            </a:r>
            <a:r>
              <a:rPr sz="1400" spc="-2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00"/>
                </a:solidFill>
                <a:latin typeface="Courier New"/>
                <a:cs typeface="Courier New"/>
              </a:rPr>
              <a:t>2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269" y="4610100"/>
            <a:ext cx="2052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User-agent:</a:t>
            </a:r>
            <a:r>
              <a:rPr sz="1400" spc="-9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scooter  Disallow: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269" y="5248909"/>
            <a:ext cx="14122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00"/>
                </a:solidFill>
                <a:latin typeface="Courier New"/>
                <a:cs typeface="Courier New"/>
              </a:rPr>
              <a:t># </a:t>
            </a: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all others  User-agent:</a:t>
            </a:r>
            <a:r>
              <a:rPr sz="1400" spc="-9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00"/>
                </a:solidFill>
                <a:latin typeface="Courier New"/>
                <a:cs typeface="Courier New"/>
              </a:rPr>
              <a:t>*  </a:t>
            </a:r>
            <a:r>
              <a:rPr sz="1400" spc="-5" dirty="0">
                <a:solidFill>
                  <a:srgbClr val="FFFF00"/>
                </a:solidFill>
                <a:latin typeface="Courier New"/>
                <a:cs typeface="Courier New"/>
              </a:rPr>
              <a:t>Disallow:</a:t>
            </a:r>
            <a:r>
              <a:rPr sz="1400" spc="-40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00"/>
                </a:solidFill>
                <a:latin typeface="Courier New"/>
                <a:cs typeface="Courier New"/>
              </a:rPr>
              <a:t>/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60737" y="1634807"/>
            <a:ext cx="5330825" cy="1019175"/>
            <a:chOff x="3360737" y="1634807"/>
            <a:chExt cx="5330825" cy="1019175"/>
          </a:xfrm>
        </p:grpSpPr>
        <p:sp>
          <p:nvSpPr>
            <p:cNvPr id="11" name="object 11"/>
            <p:cNvSpPr/>
            <p:nvPr/>
          </p:nvSpPr>
          <p:spPr>
            <a:xfrm>
              <a:off x="3365500" y="1639570"/>
              <a:ext cx="5321300" cy="1009650"/>
            </a:xfrm>
            <a:custGeom>
              <a:avLst/>
              <a:gdLst/>
              <a:ahLst/>
              <a:cxnLst/>
              <a:rect l="l" t="t" r="r" b="b"/>
              <a:pathLst>
                <a:path w="5321300" h="1009650">
                  <a:moveTo>
                    <a:pt x="4865370" y="0"/>
                  </a:moveTo>
                  <a:lnTo>
                    <a:pt x="3034029" y="0"/>
                  </a:lnTo>
                  <a:lnTo>
                    <a:pt x="2971885" y="2015"/>
                  </a:lnTo>
                  <a:lnTo>
                    <a:pt x="2910823" y="7808"/>
                  </a:lnTo>
                  <a:lnTo>
                    <a:pt x="2851862" y="17003"/>
                  </a:lnTo>
                  <a:lnTo>
                    <a:pt x="2796021" y="29220"/>
                  </a:lnTo>
                  <a:lnTo>
                    <a:pt x="2744320" y="44082"/>
                  </a:lnTo>
                  <a:lnTo>
                    <a:pt x="2697776" y="61211"/>
                  </a:lnTo>
                  <a:lnTo>
                    <a:pt x="2657410" y="80230"/>
                  </a:lnTo>
                  <a:lnTo>
                    <a:pt x="2624240" y="100760"/>
                  </a:lnTo>
                  <a:lnTo>
                    <a:pt x="2583566" y="144842"/>
                  </a:lnTo>
                  <a:lnTo>
                    <a:pt x="2578100" y="167639"/>
                  </a:lnTo>
                  <a:lnTo>
                    <a:pt x="0" y="298450"/>
                  </a:lnTo>
                  <a:lnTo>
                    <a:pt x="2578100" y="419100"/>
                  </a:lnTo>
                  <a:lnTo>
                    <a:pt x="2578100" y="842009"/>
                  </a:lnTo>
                  <a:lnTo>
                    <a:pt x="2583566" y="864807"/>
                  </a:lnTo>
                  <a:lnTo>
                    <a:pt x="2624240" y="908889"/>
                  </a:lnTo>
                  <a:lnTo>
                    <a:pt x="2657410" y="929419"/>
                  </a:lnTo>
                  <a:lnTo>
                    <a:pt x="2697776" y="948438"/>
                  </a:lnTo>
                  <a:lnTo>
                    <a:pt x="2744320" y="965567"/>
                  </a:lnTo>
                  <a:lnTo>
                    <a:pt x="2796021" y="980429"/>
                  </a:lnTo>
                  <a:lnTo>
                    <a:pt x="2851862" y="992646"/>
                  </a:lnTo>
                  <a:lnTo>
                    <a:pt x="2910823" y="1001841"/>
                  </a:lnTo>
                  <a:lnTo>
                    <a:pt x="2971885" y="1007634"/>
                  </a:lnTo>
                  <a:lnTo>
                    <a:pt x="3034029" y="1009650"/>
                  </a:lnTo>
                  <a:lnTo>
                    <a:pt x="4865370" y="1009650"/>
                  </a:lnTo>
                  <a:lnTo>
                    <a:pt x="4927514" y="1007634"/>
                  </a:lnTo>
                  <a:lnTo>
                    <a:pt x="4988576" y="1001841"/>
                  </a:lnTo>
                  <a:lnTo>
                    <a:pt x="5047537" y="992646"/>
                  </a:lnTo>
                  <a:lnTo>
                    <a:pt x="5103378" y="980429"/>
                  </a:lnTo>
                  <a:lnTo>
                    <a:pt x="5155079" y="965567"/>
                  </a:lnTo>
                  <a:lnTo>
                    <a:pt x="5201623" y="948438"/>
                  </a:lnTo>
                  <a:lnTo>
                    <a:pt x="5241989" y="929419"/>
                  </a:lnTo>
                  <a:lnTo>
                    <a:pt x="5275159" y="908889"/>
                  </a:lnTo>
                  <a:lnTo>
                    <a:pt x="5315833" y="864807"/>
                  </a:lnTo>
                  <a:lnTo>
                    <a:pt x="5321300" y="842009"/>
                  </a:lnTo>
                  <a:lnTo>
                    <a:pt x="5321300" y="167639"/>
                  </a:lnTo>
                  <a:lnTo>
                    <a:pt x="5300113" y="122423"/>
                  </a:lnTo>
                  <a:lnTo>
                    <a:pt x="5241989" y="80230"/>
                  </a:lnTo>
                  <a:lnTo>
                    <a:pt x="5201623" y="61211"/>
                  </a:lnTo>
                  <a:lnTo>
                    <a:pt x="5155079" y="44082"/>
                  </a:lnTo>
                  <a:lnTo>
                    <a:pt x="5103378" y="29220"/>
                  </a:lnTo>
                  <a:lnTo>
                    <a:pt x="5047537" y="17003"/>
                  </a:lnTo>
                  <a:lnTo>
                    <a:pt x="4988576" y="7808"/>
                  </a:lnTo>
                  <a:lnTo>
                    <a:pt x="4927514" y="2015"/>
                  </a:lnTo>
                  <a:lnTo>
                    <a:pt x="486537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65500" y="1639570"/>
              <a:ext cx="5321300" cy="1009650"/>
            </a:xfrm>
            <a:custGeom>
              <a:avLst/>
              <a:gdLst/>
              <a:ahLst/>
              <a:cxnLst/>
              <a:rect l="l" t="t" r="r" b="b"/>
              <a:pathLst>
                <a:path w="5321300" h="1009650">
                  <a:moveTo>
                    <a:pt x="3034029" y="0"/>
                  </a:moveTo>
                  <a:lnTo>
                    <a:pt x="2971885" y="2015"/>
                  </a:lnTo>
                  <a:lnTo>
                    <a:pt x="2910823" y="7808"/>
                  </a:lnTo>
                  <a:lnTo>
                    <a:pt x="2851862" y="17003"/>
                  </a:lnTo>
                  <a:lnTo>
                    <a:pt x="2796021" y="29220"/>
                  </a:lnTo>
                  <a:lnTo>
                    <a:pt x="2744320" y="44082"/>
                  </a:lnTo>
                  <a:lnTo>
                    <a:pt x="2697776" y="61211"/>
                  </a:lnTo>
                  <a:lnTo>
                    <a:pt x="2657410" y="80230"/>
                  </a:lnTo>
                  <a:lnTo>
                    <a:pt x="2624240" y="100760"/>
                  </a:lnTo>
                  <a:lnTo>
                    <a:pt x="2583566" y="144842"/>
                  </a:lnTo>
                  <a:lnTo>
                    <a:pt x="2578100" y="167639"/>
                  </a:lnTo>
                  <a:lnTo>
                    <a:pt x="0" y="298450"/>
                  </a:lnTo>
                  <a:lnTo>
                    <a:pt x="2578100" y="419100"/>
                  </a:lnTo>
                  <a:lnTo>
                    <a:pt x="2578100" y="590550"/>
                  </a:lnTo>
                  <a:lnTo>
                    <a:pt x="2578100" y="716279"/>
                  </a:lnTo>
                  <a:lnTo>
                    <a:pt x="2578100" y="842009"/>
                  </a:lnTo>
                  <a:lnTo>
                    <a:pt x="2583566" y="864807"/>
                  </a:lnTo>
                  <a:lnTo>
                    <a:pt x="2624240" y="908889"/>
                  </a:lnTo>
                  <a:lnTo>
                    <a:pt x="2657410" y="929419"/>
                  </a:lnTo>
                  <a:lnTo>
                    <a:pt x="2697776" y="948438"/>
                  </a:lnTo>
                  <a:lnTo>
                    <a:pt x="2744320" y="965567"/>
                  </a:lnTo>
                  <a:lnTo>
                    <a:pt x="2796021" y="980429"/>
                  </a:lnTo>
                  <a:lnTo>
                    <a:pt x="2851862" y="992646"/>
                  </a:lnTo>
                  <a:lnTo>
                    <a:pt x="2910823" y="1001841"/>
                  </a:lnTo>
                  <a:lnTo>
                    <a:pt x="2971885" y="1007634"/>
                  </a:lnTo>
                  <a:lnTo>
                    <a:pt x="3034029" y="1009650"/>
                  </a:lnTo>
                  <a:lnTo>
                    <a:pt x="3375659" y="1009650"/>
                  </a:lnTo>
                  <a:lnTo>
                    <a:pt x="3717290" y="1009650"/>
                  </a:lnTo>
                  <a:lnTo>
                    <a:pt x="4182109" y="1009650"/>
                  </a:lnTo>
                  <a:lnTo>
                    <a:pt x="4523740" y="1009650"/>
                  </a:lnTo>
                  <a:lnTo>
                    <a:pt x="4865370" y="1009650"/>
                  </a:lnTo>
                  <a:lnTo>
                    <a:pt x="4927514" y="1007634"/>
                  </a:lnTo>
                  <a:lnTo>
                    <a:pt x="4988576" y="1001841"/>
                  </a:lnTo>
                  <a:lnTo>
                    <a:pt x="5047537" y="992646"/>
                  </a:lnTo>
                  <a:lnTo>
                    <a:pt x="5103378" y="980429"/>
                  </a:lnTo>
                  <a:lnTo>
                    <a:pt x="5155079" y="965567"/>
                  </a:lnTo>
                  <a:lnTo>
                    <a:pt x="5201623" y="948438"/>
                  </a:lnTo>
                  <a:lnTo>
                    <a:pt x="5241989" y="929419"/>
                  </a:lnTo>
                  <a:lnTo>
                    <a:pt x="5275159" y="908889"/>
                  </a:lnTo>
                  <a:lnTo>
                    <a:pt x="5315833" y="864807"/>
                  </a:lnTo>
                  <a:lnTo>
                    <a:pt x="5321300" y="842009"/>
                  </a:lnTo>
                  <a:lnTo>
                    <a:pt x="5321300" y="716279"/>
                  </a:lnTo>
                  <a:lnTo>
                    <a:pt x="5321300" y="590550"/>
                  </a:lnTo>
                  <a:lnTo>
                    <a:pt x="5321300" y="419100"/>
                  </a:lnTo>
                  <a:lnTo>
                    <a:pt x="5321300" y="293369"/>
                  </a:lnTo>
                  <a:lnTo>
                    <a:pt x="5321300" y="167639"/>
                  </a:lnTo>
                  <a:lnTo>
                    <a:pt x="5315833" y="144842"/>
                  </a:lnTo>
                  <a:lnTo>
                    <a:pt x="5275159" y="100760"/>
                  </a:lnTo>
                  <a:lnTo>
                    <a:pt x="5241989" y="80230"/>
                  </a:lnTo>
                  <a:lnTo>
                    <a:pt x="5201623" y="61211"/>
                  </a:lnTo>
                  <a:lnTo>
                    <a:pt x="5155079" y="44082"/>
                  </a:lnTo>
                  <a:lnTo>
                    <a:pt x="5103378" y="29220"/>
                  </a:lnTo>
                  <a:lnTo>
                    <a:pt x="5047537" y="17003"/>
                  </a:lnTo>
                  <a:lnTo>
                    <a:pt x="4988576" y="7808"/>
                  </a:lnTo>
                  <a:lnTo>
                    <a:pt x="4927514" y="2015"/>
                  </a:lnTo>
                  <a:lnTo>
                    <a:pt x="4865370" y="0"/>
                  </a:lnTo>
                  <a:lnTo>
                    <a:pt x="4523740" y="0"/>
                  </a:lnTo>
                  <a:lnTo>
                    <a:pt x="4182109" y="0"/>
                  </a:lnTo>
                  <a:lnTo>
                    <a:pt x="3717290" y="0"/>
                  </a:lnTo>
                  <a:lnTo>
                    <a:pt x="3375659" y="0"/>
                  </a:lnTo>
                  <a:lnTo>
                    <a:pt x="3034029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18250" y="1675129"/>
            <a:ext cx="19939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Google crawler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7279" y="1979929"/>
            <a:ext cx="22764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allowed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everywhere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34429" y="2284729"/>
            <a:ext cx="21615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except these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paths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32567" y="2930207"/>
            <a:ext cx="4506595" cy="1628775"/>
            <a:chOff x="4032567" y="2930207"/>
            <a:chExt cx="4506595" cy="1628775"/>
          </a:xfrm>
        </p:grpSpPr>
        <p:sp>
          <p:nvSpPr>
            <p:cNvPr id="17" name="object 17"/>
            <p:cNvSpPr/>
            <p:nvPr/>
          </p:nvSpPr>
          <p:spPr>
            <a:xfrm>
              <a:off x="4037329" y="2934970"/>
              <a:ext cx="4497070" cy="1619250"/>
            </a:xfrm>
            <a:custGeom>
              <a:avLst/>
              <a:gdLst/>
              <a:ahLst/>
              <a:cxnLst/>
              <a:rect l="l" t="t" r="r" b="b"/>
              <a:pathLst>
                <a:path w="4497070" h="1619250">
                  <a:moveTo>
                    <a:pt x="4041140" y="0"/>
                  </a:moveTo>
                  <a:lnTo>
                    <a:pt x="2209800" y="0"/>
                  </a:lnTo>
                  <a:lnTo>
                    <a:pt x="2153074" y="2726"/>
                  </a:lnTo>
                  <a:lnTo>
                    <a:pt x="2097093" y="10595"/>
                  </a:lnTo>
                  <a:lnTo>
                    <a:pt x="2042656" y="23137"/>
                  </a:lnTo>
                  <a:lnTo>
                    <a:pt x="1990560" y="39887"/>
                  </a:lnTo>
                  <a:lnTo>
                    <a:pt x="1941604" y="60376"/>
                  </a:lnTo>
                  <a:lnTo>
                    <a:pt x="1896586" y="84137"/>
                  </a:lnTo>
                  <a:lnTo>
                    <a:pt x="1856304" y="110703"/>
                  </a:lnTo>
                  <a:lnTo>
                    <a:pt x="1821556" y="139605"/>
                  </a:lnTo>
                  <a:lnTo>
                    <a:pt x="1793140" y="170378"/>
                  </a:lnTo>
                  <a:lnTo>
                    <a:pt x="1771855" y="202553"/>
                  </a:lnTo>
                  <a:lnTo>
                    <a:pt x="1753870" y="269239"/>
                  </a:lnTo>
                  <a:lnTo>
                    <a:pt x="0" y="723899"/>
                  </a:lnTo>
                  <a:lnTo>
                    <a:pt x="1753870" y="673099"/>
                  </a:lnTo>
                  <a:lnTo>
                    <a:pt x="1753870" y="1350009"/>
                  </a:lnTo>
                  <a:lnTo>
                    <a:pt x="1758499" y="1383587"/>
                  </a:lnTo>
                  <a:lnTo>
                    <a:pt x="1793140" y="1448871"/>
                  </a:lnTo>
                  <a:lnTo>
                    <a:pt x="1821556" y="1479644"/>
                  </a:lnTo>
                  <a:lnTo>
                    <a:pt x="1856304" y="1508546"/>
                  </a:lnTo>
                  <a:lnTo>
                    <a:pt x="1896586" y="1535112"/>
                  </a:lnTo>
                  <a:lnTo>
                    <a:pt x="1941604" y="1558873"/>
                  </a:lnTo>
                  <a:lnTo>
                    <a:pt x="1990560" y="1579362"/>
                  </a:lnTo>
                  <a:lnTo>
                    <a:pt x="2042656" y="1596112"/>
                  </a:lnTo>
                  <a:lnTo>
                    <a:pt x="2097093" y="1608654"/>
                  </a:lnTo>
                  <a:lnTo>
                    <a:pt x="2153074" y="1616523"/>
                  </a:lnTo>
                  <a:lnTo>
                    <a:pt x="2209800" y="1619249"/>
                  </a:lnTo>
                  <a:lnTo>
                    <a:pt x="4041140" y="1619249"/>
                  </a:lnTo>
                  <a:lnTo>
                    <a:pt x="4098132" y="1616523"/>
                  </a:lnTo>
                  <a:lnTo>
                    <a:pt x="4154287" y="1608654"/>
                  </a:lnTo>
                  <a:lnTo>
                    <a:pt x="4208819" y="1596112"/>
                  </a:lnTo>
                  <a:lnTo>
                    <a:pt x="4260944" y="1579362"/>
                  </a:lnTo>
                  <a:lnTo>
                    <a:pt x="4309875" y="1558873"/>
                  </a:lnTo>
                  <a:lnTo>
                    <a:pt x="4354830" y="1535112"/>
                  </a:lnTo>
                  <a:lnTo>
                    <a:pt x="4395021" y="1508546"/>
                  </a:lnTo>
                  <a:lnTo>
                    <a:pt x="4429665" y="1479644"/>
                  </a:lnTo>
                  <a:lnTo>
                    <a:pt x="4457977" y="1448871"/>
                  </a:lnTo>
                  <a:lnTo>
                    <a:pt x="4479172" y="1416696"/>
                  </a:lnTo>
                  <a:lnTo>
                    <a:pt x="4497070" y="1350009"/>
                  </a:lnTo>
                  <a:lnTo>
                    <a:pt x="4497070" y="269239"/>
                  </a:lnTo>
                  <a:lnTo>
                    <a:pt x="4479172" y="202553"/>
                  </a:lnTo>
                  <a:lnTo>
                    <a:pt x="4457977" y="170378"/>
                  </a:lnTo>
                  <a:lnTo>
                    <a:pt x="4429665" y="139605"/>
                  </a:lnTo>
                  <a:lnTo>
                    <a:pt x="4395021" y="110703"/>
                  </a:lnTo>
                  <a:lnTo>
                    <a:pt x="4354830" y="84137"/>
                  </a:lnTo>
                  <a:lnTo>
                    <a:pt x="4309875" y="60376"/>
                  </a:lnTo>
                  <a:lnTo>
                    <a:pt x="4260944" y="39887"/>
                  </a:lnTo>
                  <a:lnTo>
                    <a:pt x="4208819" y="23137"/>
                  </a:lnTo>
                  <a:lnTo>
                    <a:pt x="4154287" y="10595"/>
                  </a:lnTo>
                  <a:lnTo>
                    <a:pt x="4098132" y="2726"/>
                  </a:lnTo>
                  <a:lnTo>
                    <a:pt x="404114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37329" y="2934970"/>
              <a:ext cx="4497070" cy="1619250"/>
            </a:xfrm>
            <a:custGeom>
              <a:avLst/>
              <a:gdLst/>
              <a:ahLst/>
              <a:cxnLst/>
              <a:rect l="l" t="t" r="r" b="b"/>
              <a:pathLst>
                <a:path w="4497070" h="1619250">
                  <a:moveTo>
                    <a:pt x="2209800" y="0"/>
                  </a:moveTo>
                  <a:lnTo>
                    <a:pt x="2153074" y="2726"/>
                  </a:lnTo>
                  <a:lnTo>
                    <a:pt x="2097093" y="10595"/>
                  </a:lnTo>
                  <a:lnTo>
                    <a:pt x="2042656" y="23137"/>
                  </a:lnTo>
                  <a:lnTo>
                    <a:pt x="1990560" y="39887"/>
                  </a:lnTo>
                  <a:lnTo>
                    <a:pt x="1941604" y="60376"/>
                  </a:lnTo>
                  <a:lnTo>
                    <a:pt x="1896586" y="84137"/>
                  </a:lnTo>
                  <a:lnTo>
                    <a:pt x="1856304" y="110703"/>
                  </a:lnTo>
                  <a:lnTo>
                    <a:pt x="1821556" y="139605"/>
                  </a:lnTo>
                  <a:lnTo>
                    <a:pt x="1793140" y="170378"/>
                  </a:lnTo>
                  <a:lnTo>
                    <a:pt x="1771855" y="202553"/>
                  </a:lnTo>
                  <a:lnTo>
                    <a:pt x="1753870" y="269239"/>
                  </a:lnTo>
                  <a:lnTo>
                    <a:pt x="0" y="723899"/>
                  </a:lnTo>
                  <a:lnTo>
                    <a:pt x="1753870" y="673099"/>
                  </a:lnTo>
                  <a:lnTo>
                    <a:pt x="1753870" y="947419"/>
                  </a:lnTo>
                  <a:lnTo>
                    <a:pt x="1753870" y="1148079"/>
                  </a:lnTo>
                  <a:lnTo>
                    <a:pt x="1753870" y="1350009"/>
                  </a:lnTo>
                  <a:lnTo>
                    <a:pt x="1758499" y="1383587"/>
                  </a:lnTo>
                  <a:lnTo>
                    <a:pt x="1793140" y="1448871"/>
                  </a:lnTo>
                  <a:lnTo>
                    <a:pt x="1821556" y="1479644"/>
                  </a:lnTo>
                  <a:lnTo>
                    <a:pt x="1856304" y="1508546"/>
                  </a:lnTo>
                  <a:lnTo>
                    <a:pt x="1896586" y="1535112"/>
                  </a:lnTo>
                  <a:lnTo>
                    <a:pt x="1941604" y="1558873"/>
                  </a:lnTo>
                  <a:lnTo>
                    <a:pt x="1990560" y="1579362"/>
                  </a:lnTo>
                  <a:lnTo>
                    <a:pt x="2042656" y="1596112"/>
                  </a:lnTo>
                  <a:lnTo>
                    <a:pt x="2097093" y="1608654"/>
                  </a:lnTo>
                  <a:lnTo>
                    <a:pt x="2153074" y="1616523"/>
                  </a:lnTo>
                  <a:lnTo>
                    <a:pt x="2209800" y="1619249"/>
                  </a:lnTo>
                  <a:lnTo>
                    <a:pt x="2551429" y="1619249"/>
                  </a:lnTo>
                  <a:lnTo>
                    <a:pt x="2893060" y="1619249"/>
                  </a:lnTo>
                  <a:lnTo>
                    <a:pt x="3357879" y="1619249"/>
                  </a:lnTo>
                  <a:lnTo>
                    <a:pt x="3699510" y="1619249"/>
                  </a:lnTo>
                  <a:lnTo>
                    <a:pt x="4041140" y="1619249"/>
                  </a:lnTo>
                  <a:lnTo>
                    <a:pt x="4098132" y="1616523"/>
                  </a:lnTo>
                  <a:lnTo>
                    <a:pt x="4154287" y="1608654"/>
                  </a:lnTo>
                  <a:lnTo>
                    <a:pt x="4208819" y="1596112"/>
                  </a:lnTo>
                  <a:lnTo>
                    <a:pt x="4260944" y="1579362"/>
                  </a:lnTo>
                  <a:lnTo>
                    <a:pt x="4309875" y="1558873"/>
                  </a:lnTo>
                  <a:lnTo>
                    <a:pt x="4354830" y="1535112"/>
                  </a:lnTo>
                  <a:lnTo>
                    <a:pt x="4395021" y="1508546"/>
                  </a:lnTo>
                  <a:lnTo>
                    <a:pt x="4429665" y="1479644"/>
                  </a:lnTo>
                  <a:lnTo>
                    <a:pt x="4457977" y="1448871"/>
                  </a:lnTo>
                  <a:lnTo>
                    <a:pt x="4479172" y="1416696"/>
                  </a:lnTo>
                  <a:lnTo>
                    <a:pt x="4497070" y="1350009"/>
                  </a:lnTo>
                  <a:lnTo>
                    <a:pt x="4497070" y="1148079"/>
                  </a:lnTo>
                  <a:lnTo>
                    <a:pt x="4497070" y="947419"/>
                  </a:lnTo>
                  <a:lnTo>
                    <a:pt x="4497070" y="673099"/>
                  </a:lnTo>
                  <a:lnTo>
                    <a:pt x="4497070" y="471169"/>
                  </a:lnTo>
                  <a:lnTo>
                    <a:pt x="4497070" y="269239"/>
                  </a:lnTo>
                  <a:lnTo>
                    <a:pt x="4492464" y="235662"/>
                  </a:lnTo>
                  <a:lnTo>
                    <a:pt x="4457977" y="170378"/>
                  </a:lnTo>
                  <a:lnTo>
                    <a:pt x="4429665" y="139605"/>
                  </a:lnTo>
                  <a:lnTo>
                    <a:pt x="4395021" y="110703"/>
                  </a:lnTo>
                  <a:lnTo>
                    <a:pt x="4354830" y="84137"/>
                  </a:lnTo>
                  <a:lnTo>
                    <a:pt x="4309875" y="60376"/>
                  </a:lnTo>
                  <a:lnTo>
                    <a:pt x="4260944" y="39887"/>
                  </a:lnTo>
                  <a:lnTo>
                    <a:pt x="4208819" y="23137"/>
                  </a:lnTo>
                  <a:lnTo>
                    <a:pt x="4154287" y="10595"/>
                  </a:lnTo>
                  <a:lnTo>
                    <a:pt x="4098132" y="2726"/>
                  </a:lnTo>
                  <a:lnTo>
                    <a:pt x="4041140" y="0"/>
                  </a:lnTo>
                  <a:lnTo>
                    <a:pt x="3699510" y="0"/>
                  </a:lnTo>
                  <a:lnTo>
                    <a:pt x="3357879" y="0"/>
                  </a:lnTo>
                  <a:lnTo>
                    <a:pt x="2893060" y="0"/>
                  </a:lnTo>
                  <a:lnTo>
                    <a:pt x="2551429" y="0"/>
                  </a:lnTo>
                  <a:lnTo>
                    <a:pt x="2209800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534150" y="2970529"/>
            <a:ext cx="1256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Yahoo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46470" y="3275329"/>
            <a:ext cx="22320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MSN/Windows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98590" y="3580129"/>
            <a:ext cx="13277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are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allowed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80150" y="3884929"/>
            <a:ext cx="17665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everywhere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44259" y="4191000"/>
            <a:ext cx="20364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should slow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down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05150" y="2952750"/>
            <a:ext cx="5358130" cy="2268220"/>
            <a:chOff x="3105150" y="2952750"/>
            <a:chExt cx="5358130" cy="2268220"/>
          </a:xfrm>
        </p:grpSpPr>
        <p:sp>
          <p:nvSpPr>
            <p:cNvPr id="25" name="object 25"/>
            <p:cNvSpPr/>
            <p:nvPr/>
          </p:nvSpPr>
          <p:spPr>
            <a:xfrm>
              <a:off x="3124200" y="2971800"/>
              <a:ext cx="685800" cy="1524000"/>
            </a:xfrm>
            <a:custGeom>
              <a:avLst/>
              <a:gdLst/>
              <a:ahLst/>
              <a:cxnLst/>
              <a:rect l="l" t="t" r="r" b="b"/>
              <a:pathLst>
                <a:path w="685800" h="1524000">
                  <a:moveTo>
                    <a:pt x="0" y="0"/>
                  </a:moveTo>
                  <a:lnTo>
                    <a:pt x="125908" y="0"/>
                  </a:lnTo>
                  <a:lnTo>
                    <a:pt x="235743" y="0"/>
                  </a:lnTo>
                  <a:lnTo>
                    <a:pt x="313432" y="0"/>
                  </a:lnTo>
                  <a:lnTo>
                    <a:pt x="342900" y="0"/>
                  </a:lnTo>
                  <a:lnTo>
                    <a:pt x="342900" y="665480"/>
                  </a:lnTo>
                  <a:lnTo>
                    <a:pt x="444698" y="665480"/>
                  </a:lnTo>
                  <a:lnTo>
                    <a:pt x="514350" y="665480"/>
                  </a:lnTo>
                  <a:lnTo>
                    <a:pt x="584001" y="665480"/>
                  </a:lnTo>
                  <a:lnTo>
                    <a:pt x="685800" y="665480"/>
                  </a:lnTo>
                  <a:lnTo>
                    <a:pt x="559891" y="665480"/>
                  </a:lnTo>
                  <a:lnTo>
                    <a:pt x="450056" y="665480"/>
                  </a:lnTo>
                  <a:lnTo>
                    <a:pt x="372367" y="665480"/>
                  </a:lnTo>
                  <a:lnTo>
                    <a:pt x="342900" y="665480"/>
                  </a:lnTo>
                  <a:lnTo>
                    <a:pt x="342900" y="1524000"/>
                  </a:lnTo>
                  <a:lnTo>
                    <a:pt x="241101" y="1524000"/>
                  </a:lnTo>
                  <a:lnTo>
                    <a:pt x="171450" y="1524000"/>
                  </a:lnTo>
                  <a:lnTo>
                    <a:pt x="101798" y="1524000"/>
                  </a:lnTo>
                  <a:lnTo>
                    <a:pt x="0" y="1524000"/>
                  </a:lnTo>
                </a:path>
              </a:pathLst>
            </a:custGeom>
            <a:ln w="38097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06750" y="4817110"/>
              <a:ext cx="5251450" cy="398780"/>
            </a:xfrm>
            <a:custGeom>
              <a:avLst/>
              <a:gdLst/>
              <a:ahLst/>
              <a:cxnLst/>
              <a:rect l="l" t="t" r="r" b="b"/>
              <a:pathLst>
                <a:path w="5251450" h="398779">
                  <a:moveTo>
                    <a:pt x="4757420" y="0"/>
                  </a:moveTo>
                  <a:lnTo>
                    <a:pt x="2773679" y="0"/>
                  </a:lnTo>
                  <a:lnTo>
                    <a:pt x="2699668" y="957"/>
                  </a:lnTo>
                  <a:lnTo>
                    <a:pt x="2627203" y="3698"/>
                  </a:lnTo>
                  <a:lnTo>
                    <a:pt x="2557755" y="8023"/>
                  </a:lnTo>
                  <a:lnTo>
                    <a:pt x="2492796" y="13736"/>
                  </a:lnTo>
                  <a:lnTo>
                    <a:pt x="2433796" y="20637"/>
                  </a:lnTo>
                  <a:lnTo>
                    <a:pt x="2382225" y="28529"/>
                  </a:lnTo>
                  <a:lnTo>
                    <a:pt x="2339554" y="37213"/>
                  </a:lnTo>
                  <a:lnTo>
                    <a:pt x="2286796" y="56167"/>
                  </a:lnTo>
                  <a:lnTo>
                    <a:pt x="2279650" y="66039"/>
                  </a:lnTo>
                  <a:lnTo>
                    <a:pt x="0" y="57150"/>
                  </a:lnTo>
                  <a:lnTo>
                    <a:pt x="2279650" y="165100"/>
                  </a:lnTo>
                  <a:lnTo>
                    <a:pt x="2279650" y="332739"/>
                  </a:lnTo>
                  <a:lnTo>
                    <a:pt x="2286796" y="342612"/>
                  </a:lnTo>
                  <a:lnTo>
                    <a:pt x="2339554" y="361566"/>
                  </a:lnTo>
                  <a:lnTo>
                    <a:pt x="2382225" y="370250"/>
                  </a:lnTo>
                  <a:lnTo>
                    <a:pt x="2433796" y="378142"/>
                  </a:lnTo>
                  <a:lnTo>
                    <a:pt x="2492796" y="385043"/>
                  </a:lnTo>
                  <a:lnTo>
                    <a:pt x="2557755" y="390756"/>
                  </a:lnTo>
                  <a:lnTo>
                    <a:pt x="2627203" y="395081"/>
                  </a:lnTo>
                  <a:lnTo>
                    <a:pt x="2699668" y="397822"/>
                  </a:lnTo>
                  <a:lnTo>
                    <a:pt x="2773679" y="398779"/>
                  </a:lnTo>
                  <a:lnTo>
                    <a:pt x="4757420" y="398779"/>
                  </a:lnTo>
                  <a:lnTo>
                    <a:pt x="4831123" y="397822"/>
                  </a:lnTo>
                  <a:lnTo>
                    <a:pt x="4903409" y="395081"/>
                  </a:lnTo>
                  <a:lnTo>
                    <a:pt x="4972784" y="390756"/>
                  </a:lnTo>
                  <a:lnTo>
                    <a:pt x="5037754" y="385043"/>
                  </a:lnTo>
                  <a:lnTo>
                    <a:pt x="5096827" y="378142"/>
                  </a:lnTo>
                  <a:lnTo>
                    <a:pt x="5148508" y="370250"/>
                  </a:lnTo>
                  <a:lnTo>
                    <a:pt x="5191305" y="361566"/>
                  </a:lnTo>
                  <a:lnTo>
                    <a:pt x="5244269" y="342612"/>
                  </a:lnTo>
                  <a:lnTo>
                    <a:pt x="5251450" y="332739"/>
                  </a:lnTo>
                  <a:lnTo>
                    <a:pt x="5251450" y="66039"/>
                  </a:lnTo>
                  <a:lnTo>
                    <a:pt x="5191305" y="37213"/>
                  </a:lnTo>
                  <a:lnTo>
                    <a:pt x="5148508" y="28529"/>
                  </a:lnTo>
                  <a:lnTo>
                    <a:pt x="5096827" y="20637"/>
                  </a:lnTo>
                  <a:lnTo>
                    <a:pt x="5037754" y="13736"/>
                  </a:lnTo>
                  <a:lnTo>
                    <a:pt x="4972784" y="8023"/>
                  </a:lnTo>
                  <a:lnTo>
                    <a:pt x="4903409" y="3698"/>
                  </a:lnTo>
                  <a:lnTo>
                    <a:pt x="4831123" y="957"/>
                  </a:lnTo>
                  <a:lnTo>
                    <a:pt x="475742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06750" y="4817110"/>
              <a:ext cx="5251450" cy="398780"/>
            </a:xfrm>
            <a:custGeom>
              <a:avLst/>
              <a:gdLst/>
              <a:ahLst/>
              <a:cxnLst/>
              <a:rect l="l" t="t" r="r" b="b"/>
              <a:pathLst>
                <a:path w="5251450" h="398779">
                  <a:moveTo>
                    <a:pt x="2773679" y="0"/>
                  </a:moveTo>
                  <a:lnTo>
                    <a:pt x="2699668" y="957"/>
                  </a:lnTo>
                  <a:lnTo>
                    <a:pt x="2627203" y="3698"/>
                  </a:lnTo>
                  <a:lnTo>
                    <a:pt x="2557755" y="8023"/>
                  </a:lnTo>
                  <a:lnTo>
                    <a:pt x="2492796" y="13736"/>
                  </a:lnTo>
                  <a:lnTo>
                    <a:pt x="2433796" y="20637"/>
                  </a:lnTo>
                  <a:lnTo>
                    <a:pt x="2382225" y="28529"/>
                  </a:lnTo>
                  <a:lnTo>
                    <a:pt x="2339554" y="37213"/>
                  </a:lnTo>
                  <a:lnTo>
                    <a:pt x="2286796" y="56167"/>
                  </a:lnTo>
                  <a:lnTo>
                    <a:pt x="2279650" y="66039"/>
                  </a:lnTo>
                  <a:lnTo>
                    <a:pt x="0" y="57150"/>
                  </a:lnTo>
                  <a:lnTo>
                    <a:pt x="2279650" y="165100"/>
                  </a:lnTo>
                  <a:lnTo>
                    <a:pt x="2279650" y="232409"/>
                  </a:lnTo>
                  <a:lnTo>
                    <a:pt x="2279650" y="283209"/>
                  </a:lnTo>
                  <a:lnTo>
                    <a:pt x="2279650" y="332739"/>
                  </a:lnTo>
                  <a:lnTo>
                    <a:pt x="2286796" y="342612"/>
                  </a:lnTo>
                  <a:lnTo>
                    <a:pt x="2339554" y="361566"/>
                  </a:lnTo>
                  <a:lnTo>
                    <a:pt x="2382225" y="370250"/>
                  </a:lnTo>
                  <a:lnTo>
                    <a:pt x="2433796" y="378142"/>
                  </a:lnTo>
                  <a:lnTo>
                    <a:pt x="2492796" y="385043"/>
                  </a:lnTo>
                  <a:lnTo>
                    <a:pt x="2557755" y="390756"/>
                  </a:lnTo>
                  <a:lnTo>
                    <a:pt x="2627203" y="395081"/>
                  </a:lnTo>
                  <a:lnTo>
                    <a:pt x="2699668" y="397822"/>
                  </a:lnTo>
                  <a:lnTo>
                    <a:pt x="2773679" y="398779"/>
                  </a:lnTo>
                  <a:lnTo>
                    <a:pt x="3143250" y="398779"/>
                  </a:lnTo>
                  <a:lnTo>
                    <a:pt x="3512820" y="398779"/>
                  </a:lnTo>
                  <a:lnTo>
                    <a:pt x="4017009" y="398779"/>
                  </a:lnTo>
                  <a:lnTo>
                    <a:pt x="4386580" y="398779"/>
                  </a:lnTo>
                  <a:lnTo>
                    <a:pt x="4757420" y="398779"/>
                  </a:lnTo>
                  <a:lnTo>
                    <a:pt x="4831123" y="397822"/>
                  </a:lnTo>
                  <a:lnTo>
                    <a:pt x="4903409" y="395081"/>
                  </a:lnTo>
                  <a:lnTo>
                    <a:pt x="4972784" y="390756"/>
                  </a:lnTo>
                  <a:lnTo>
                    <a:pt x="5037754" y="385043"/>
                  </a:lnTo>
                  <a:lnTo>
                    <a:pt x="5096827" y="378142"/>
                  </a:lnTo>
                  <a:lnTo>
                    <a:pt x="5148508" y="370250"/>
                  </a:lnTo>
                  <a:lnTo>
                    <a:pt x="5191305" y="361566"/>
                  </a:lnTo>
                  <a:lnTo>
                    <a:pt x="5244269" y="342612"/>
                  </a:lnTo>
                  <a:lnTo>
                    <a:pt x="5251450" y="332739"/>
                  </a:lnTo>
                  <a:lnTo>
                    <a:pt x="5251450" y="283209"/>
                  </a:lnTo>
                  <a:lnTo>
                    <a:pt x="5251450" y="232409"/>
                  </a:lnTo>
                  <a:lnTo>
                    <a:pt x="5251450" y="165100"/>
                  </a:lnTo>
                  <a:lnTo>
                    <a:pt x="5251450" y="115569"/>
                  </a:lnTo>
                  <a:lnTo>
                    <a:pt x="5251450" y="66039"/>
                  </a:lnTo>
                  <a:lnTo>
                    <a:pt x="5244269" y="56167"/>
                  </a:lnTo>
                  <a:lnTo>
                    <a:pt x="5191305" y="37213"/>
                  </a:lnTo>
                  <a:lnTo>
                    <a:pt x="5148508" y="28529"/>
                  </a:lnTo>
                  <a:lnTo>
                    <a:pt x="5096827" y="20637"/>
                  </a:lnTo>
                  <a:lnTo>
                    <a:pt x="5037754" y="13736"/>
                  </a:lnTo>
                  <a:lnTo>
                    <a:pt x="4972784" y="8023"/>
                  </a:lnTo>
                  <a:lnTo>
                    <a:pt x="4903409" y="3698"/>
                  </a:lnTo>
                  <a:lnTo>
                    <a:pt x="4831123" y="957"/>
                  </a:lnTo>
                  <a:lnTo>
                    <a:pt x="4757420" y="0"/>
                  </a:lnTo>
                  <a:lnTo>
                    <a:pt x="4386580" y="0"/>
                  </a:lnTo>
                  <a:lnTo>
                    <a:pt x="4017009" y="0"/>
                  </a:lnTo>
                  <a:lnTo>
                    <a:pt x="3512820" y="0"/>
                  </a:lnTo>
                  <a:lnTo>
                    <a:pt x="3143250" y="0"/>
                  </a:lnTo>
                  <a:lnTo>
                    <a:pt x="2773679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715000" y="4851400"/>
            <a:ext cx="25126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AltaVista has no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limits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621687" y="5422037"/>
            <a:ext cx="5841365" cy="408305"/>
            <a:chOff x="2621687" y="5422037"/>
            <a:chExt cx="5841365" cy="408305"/>
          </a:xfrm>
        </p:grpSpPr>
        <p:sp>
          <p:nvSpPr>
            <p:cNvPr id="30" name="object 30"/>
            <p:cNvSpPr/>
            <p:nvPr/>
          </p:nvSpPr>
          <p:spPr>
            <a:xfrm>
              <a:off x="2626359" y="5426709"/>
              <a:ext cx="5831840" cy="398780"/>
            </a:xfrm>
            <a:custGeom>
              <a:avLst/>
              <a:gdLst/>
              <a:ahLst/>
              <a:cxnLst/>
              <a:rect l="l" t="t" r="r" b="b"/>
              <a:pathLst>
                <a:path w="5831840" h="398779">
                  <a:moveTo>
                    <a:pt x="5287010" y="0"/>
                  </a:moveTo>
                  <a:lnTo>
                    <a:pt x="3100069" y="0"/>
                  </a:lnTo>
                  <a:lnTo>
                    <a:pt x="3025836" y="793"/>
                  </a:lnTo>
                  <a:lnTo>
                    <a:pt x="2952885" y="3076"/>
                  </a:lnTo>
                  <a:lnTo>
                    <a:pt x="2882436" y="6698"/>
                  </a:lnTo>
                  <a:lnTo>
                    <a:pt x="2815708" y="11511"/>
                  </a:lnTo>
                  <a:lnTo>
                    <a:pt x="2753921" y="17365"/>
                  </a:lnTo>
                  <a:lnTo>
                    <a:pt x="2698293" y="24113"/>
                  </a:lnTo>
                  <a:lnTo>
                    <a:pt x="2650046" y="31605"/>
                  </a:lnTo>
                  <a:lnTo>
                    <a:pt x="2610397" y="39693"/>
                  </a:lnTo>
                  <a:lnTo>
                    <a:pt x="2561775" y="57059"/>
                  </a:lnTo>
                  <a:lnTo>
                    <a:pt x="2555240" y="66039"/>
                  </a:lnTo>
                  <a:lnTo>
                    <a:pt x="2555240" y="233679"/>
                  </a:lnTo>
                  <a:lnTo>
                    <a:pt x="0" y="218439"/>
                  </a:lnTo>
                  <a:lnTo>
                    <a:pt x="2555240" y="332739"/>
                  </a:lnTo>
                  <a:lnTo>
                    <a:pt x="2561775" y="341720"/>
                  </a:lnTo>
                  <a:lnTo>
                    <a:pt x="2580567" y="350552"/>
                  </a:lnTo>
                  <a:lnTo>
                    <a:pt x="2650046" y="367174"/>
                  </a:lnTo>
                  <a:lnTo>
                    <a:pt x="2698293" y="374666"/>
                  </a:lnTo>
                  <a:lnTo>
                    <a:pt x="2753921" y="381414"/>
                  </a:lnTo>
                  <a:lnTo>
                    <a:pt x="2815708" y="387268"/>
                  </a:lnTo>
                  <a:lnTo>
                    <a:pt x="2882436" y="392081"/>
                  </a:lnTo>
                  <a:lnTo>
                    <a:pt x="2952885" y="395703"/>
                  </a:lnTo>
                  <a:lnTo>
                    <a:pt x="3025836" y="397986"/>
                  </a:lnTo>
                  <a:lnTo>
                    <a:pt x="3100069" y="398779"/>
                  </a:lnTo>
                  <a:lnTo>
                    <a:pt x="5287010" y="398779"/>
                  </a:lnTo>
                  <a:lnTo>
                    <a:pt x="5361243" y="397986"/>
                  </a:lnTo>
                  <a:lnTo>
                    <a:pt x="5434194" y="395703"/>
                  </a:lnTo>
                  <a:lnTo>
                    <a:pt x="5504643" y="392081"/>
                  </a:lnTo>
                  <a:lnTo>
                    <a:pt x="5571371" y="387268"/>
                  </a:lnTo>
                  <a:lnTo>
                    <a:pt x="5633158" y="381414"/>
                  </a:lnTo>
                  <a:lnTo>
                    <a:pt x="5688786" y="374666"/>
                  </a:lnTo>
                  <a:lnTo>
                    <a:pt x="5737033" y="367174"/>
                  </a:lnTo>
                  <a:lnTo>
                    <a:pt x="5776682" y="359086"/>
                  </a:lnTo>
                  <a:lnTo>
                    <a:pt x="5825304" y="341720"/>
                  </a:lnTo>
                  <a:lnTo>
                    <a:pt x="5831840" y="332739"/>
                  </a:lnTo>
                  <a:lnTo>
                    <a:pt x="5831840" y="66039"/>
                  </a:lnTo>
                  <a:lnTo>
                    <a:pt x="5776682" y="39693"/>
                  </a:lnTo>
                  <a:lnTo>
                    <a:pt x="5737033" y="31605"/>
                  </a:lnTo>
                  <a:lnTo>
                    <a:pt x="5688786" y="24113"/>
                  </a:lnTo>
                  <a:lnTo>
                    <a:pt x="5633158" y="17365"/>
                  </a:lnTo>
                  <a:lnTo>
                    <a:pt x="5571371" y="11511"/>
                  </a:lnTo>
                  <a:lnTo>
                    <a:pt x="5504643" y="6698"/>
                  </a:lnTo>
                  <a:lnTo>
                    <a:pt x="5434194" y="3076"/>
                  </a:lnTo>
                  <a:lnTo>
                    <a:pt x="5361243" y="793"/>
                  </a:lnTo>
                  <a:lnTo>
                    <a:pt x="528701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626359" y="5426709"/>
              <a:ext cx="5831840" cy="398780"/>
            </a:xfrm>
            <a:custGeom>
              <a:avLst/>
              <a:gdLst/>
              <a:ahLst/>
              <a:cxnLst/>
              <a:rect l="l" t="t" r="r" b="b"/>
              <a:pathLst>
                <a:path w="5831840" h="398779">
                  <a:moveTo>
                    <a:pt x="3100069" y="0"/>
                  </a:moveTo>
                  <a:lnTo>
                    <a:pt x="3025836" y="793"/>
                  </a:lnTo>
                  <a:lnTo>
                    <a:pt x="2952885" y="3076"/>
                  </a:lnTo>
                  <a:lnTo>
                    <a:pt x="2882436" y="6698"/>
                  </a:lnTo>
                  <a:lnTo>
                    <a:pt x="2815708" y="11511"/>
                  </a:lnTo>
                  <a:lnTo>
                    <a:pt x="2753921" y="17365"/>
                  </a:lnTo>
                  <a:lnTo>
                    <a:pt x="2698293" y="24113"/>
                  </a:lnTo>
                  <a:lnTo>
                    <a:pt x="2650046" y="31605"/>
                  </a:lnTo>
                  <a:lnTo>
                    <a:pt x="2610397" y="39693"/>
                  </a:lnTo>
                  <a:lnTo>
                    <a:pt x="2561775" y="57059"/>
                  </a:lnTo>
                  <a:lnTo>
                    <a:pt x="2555240" y="66039"/>
                  </a:lnTo>
                  <a:lnTo>
                    <a:pt x="2555240" y="115569"/>
                  </a:lnTo>
                  <a:lnTo>
                    <a:pt x="2555240" y="165099"/>
                  </a:lnTo>
                  <a:lnTo>
                    <a:pt x="2555240" y="233679"/>
                  </a:lnTo>
                  <a:lnTo>
                    <a:pt x="0" y="218439"/>
                  </a:lnTo>
                  <a:lnTo>
                    <a:pt x="2555240" y="332739"/>
                  </a:lnTo>
                  <a:lnTo>
                    <a:pt x="2610397" y="359086"/>
                  </a:lnTo>
                  <a:lnTo>
                    <a:pt x="2650046" y="367174"/>
                  </a:lnTo>
                  <a:lnTo>
                    <a:pt x="2698293" y="374666"/>
                  </a:lnTo>
                  <a:lnTo>
                    <a:pt x="2753921" y="381414"/>
                  </a:lnTo>
                  <a:lnTo>
                    <a:pt x="2815708" y="387268"/>
                  </a:lnTo>
                  <a:lnTo>
                    <a:pt x="2882436" y="392081"/>
                  </a:lnTo>
                  <a:lnTo>
                    <a:pt x="2952885" y="395703"/>
                  </a:lnTo>
                  <a:lnTo>
                    <a:pt x="3025836" y="397986"/>
                  </a:lnTo>
                  <a:lnTo>
                    <a:pt x="3100069" y="398779"/>
                  </a:lnTo>
                  <a:lnTo>
                    <a:pt x="3507740" y="398779"/>
                  </a:lnTo>
                  <a:lnTo>
                    <a:pt x="3915410" y="398779"/>
                  </a:lnTo>
                  <a:lnTo>
                    <a:pt x="4471670" y="398779"/>
                  </a:lnTo>
                  <a:lnTo>
                    <a:pt x="4879340" y="398779"/>
                  </a:lnTo>
                  <a:lnTo>
                    <a:pt x="5287010" y="398779"/>
                  </a:lnTo>
                  <a:lnTo>
                    <a:pt x="5361243" y="397986"/>
                  </a:lnTo>
                  <a:lnTo>
                    <a:pt x="5434194" y="395703"/>
                  </a:lnTo>
                  <a:lnTo>
                    <a:pt x="5504643" y="392081"/>
                  </a:lnTo>
                  <a:lnTo>
                    <a:pt x="5571371" y="387268"/>
                  </a:lnTo>
                  <a:lnTo>
                    <a:pt x="5633158" y="381414"/>
                  </a:lnTo>
                  <a:lnTo>
                    <a:pt x="5688786" y="374666"/>
                  </a:lnTo>
                  <a:lnTo>
                    <a:pt x="5737033" y="367174"/>
                  </a:lnTo>
                  <a:lnTo>
                    <a:pt x="5776682" y="359086"/>
                  </a:lnTo>
                  <a:lnTo>
                    <a:pt x="5825304" y="341720"/>
                  </a:lnTo>
                  <a:lnTo>
                    <a:pt x="5831840" y="332739"/>
                  </a:lnTo>
                  <a:lnTo>
                    <a:pt x="5831840" y="283209"/>
                  </a:lnTo>
                  <a:lnTo>
                    <a:pt x="5831840" y="233679"/>
                  </a:lnTo>
                  <a:lnTo>
                    <a:pt x="5831840" y="165099"/>
                  </a:lnTo>
                  <a:lnTo>
                    <a:pt x="5831840" y="115569"/>
                  </a:lnTo>
                  <a:lnTo>
                    <a:pt x="5831840" y="66039"/>
                  </a:lnTo>
                  <a:lnTo>
                    <a:pt x="5825304" y="57059"/>
                  </a:lnTo>
                  <a:lnTo>
                    <a:pt x="5776682" y="39693"/>
                  </a:lnTo>
                  <a:lnTo>
                    <a:pt x="5737033" y="31605"/>
                  </a:lnTo>
                  <a:lnTo>
                    <a:pt x="5688786" y="24113"/>
                  </a:lnTo>
                  <a:lnTo>
                    <a:pt x="5633158" y="17365"/>
                  </a:lnTo>
                  <a:lnTo>
                    <a:pt x="5571371" y="11511"/>
                  </a:lnTo>
                  <a:lnTo>
                    <a:pt x="5504643" y="6698"/>
                  </a:lnTo>
                  <a:lnTo>
                    <a:pt x="5434194" y="3076"/>
                  </a:lnTo>
                  <a:lnTo>
                    <a:pt x="5361243" y="793"/>
                  </a:lnTo>
                  <a:lnTo>
                    <a:pt x="5287010" y="0"/>
                  </a:lnTo>
                  <a:lnTo>
                    <a:pt x="4879340" y="0"/>
                  </a:lnTo>
                  <a:lnTo>
                    <a:pt x="4471670" y="0"/>
                  </a:lnTo>
                  <a:lnTo>
                    <a:pt x="3915410" y="0"/>
                  </a:lnTo>
                  <a:lnTo>
                    <a:pt x="3507740" y="0"/>
                  </a:lnTo>
                  <a:lnTo>
                    <a:pt x="3100069" y="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477509" y="5461000"/>
            <a:ext cx="26847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Everyone else keep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off!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5400" y="152400"/>
            <a:ext cx="4038600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6319" y="368300"/>
            <a:ext cx="2570480" cy="96393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93980" marR="5080" indent="-81280">
              <a:lnSpc>
                <a:spcPts val="3550"/>
              </a:lnSpc>
              <a:spcBef>
                <a:spcPts val="459"/>
              </a:spcBef>
            </a:pPr>
            <a:r>
              <a:rPr sz="3200" dirty="0"/>
              <a:t>Graph traversal  </a:t>
            </a:r>
            <a:r>
              <a:rPr sz="3200" spc="-5" dirty="0"/>
              <a:t>(BFS </a:t>
            </a:r>
            <a:r>
              <a:rPr sz="3200" dirty="0"/>
              <a:t>or</a:t>
            </a:r>
            <a:r>
              <a:rPr sz="3200" spc="-65" dirty="0"/>
              <a:t> </a:t>
            </a:r>
            <a:r>
              <a:rPr sz="3200" spc="-5" dirty="0"/>
              <a:t>DFS?)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306070" y="1703070"/>
            <a:ext cx="123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8969" y="1685290"/>
            <a:ext cx="21189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Breadth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First</a:t>
            </a:r>
            <a:r>
              <a:rPr sz="20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Search</a:t>
            </a:r>
            <a:endParaRPr sz="200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3269" y="2006599"/>
            <a:ext cx="126364" cy="9740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9019" y="1987549"/>
            <a:ext cx="3742690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3080">
              <a:lnSpc>
                <a:spcPct val="1153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Implemented with QUEUE (FIFO)  Finds </a:t>
            </a:r>
            <a:r>
              <a:rPr sz="1800" dirty="0">
                <a:latin typeface="Times New Roman"/>
                <a:cs typeface="Times New Roman"/>
              </a:rPr>
              <a:t>pages along </a:t>
            </a:r>
            <a:r>
              <a:rPr sz="1800" spc="-5" dirty="0">
                <a:latin typeface="Times New Roman"/>
                <a:cs typeface="Times New Roman"/>
              </a:rPr>
              <a:t>shortest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paths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039"/>
              </a:lnSpc>
              <a:spcBef>
                <a:spcPts val="495"/>
              </a:spcBef>
            </a:pPr>
            <a:r>
              <a:rPr sz="1800" dirty="0">
                <a:latin typeface="Times New Roman"/>
                <a:cs typeface="Times New Roman"/>
              </a:rPr>
              <a:t>If </a:t>
            </a:r>
            <a:r>
              <a:rPr sz="1800" spc="-5" dirty="0">
                <a:latin typeface="Times New Roman"/>
                <a:cs typeface="Times New Roman"/>
              </a:rPr>
              <a:t>we start </a:t>
            </a:r>
            <a:r>
              <a:rPr sz="1800" dirty="0">
                <a:latin typeface="Times New Roman"/>
                <a:cs typeface="Times New Roman"/>
              </a:rPr>
              <a:t>with </a:t>
            </a:r>
            <a:r>
              <a:rPr sz="1800" spc="-5" dirty="0">
                <a:latin typeface="Times New Roman"/>
                <a:cs typeface="Times New Roman"/>
              </a:rPr>
              <a:t>“good” </a:t>
            </a:r>
            <a:r>
              <a:rPr sz="1800" dirty="0">
                <a:latin typeface="Times New Roman"/>
                <a:cs typeface="Times New Roman"/>
              </a:rPr>
              <a:t>pages, </a:t>
            </a:r>
            <a:r>
              <a:rPr sz="1800" spc="-5" dirty="0">
                <a:latin typeface="Times New Roman"/>
                <a:cs typeface="Times New Roman"/>
              </a:rPr>
              <a:t>this </a:t>
            </a:r>
            <a:r>
              <a:rPr sz="1800" dirty="0">
                <a:latin typeface="Times New Roman"/>
                <a:cs typeface="Times New Roman"/>
              </a:rPr>
              <a:t>keeps  us close; maybe other good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stuff…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070" y="3260090"/>
            <a:ext cx="123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•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969" y="3242309"/>
            <a:ext cx="19361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Depth </a:t>
            </a:r>
            <a:r>
              <a:rPr sz="2000" spc="-5" dirty="0">
                <a:solidFill>
                  <a:srgbClr val="FF0000"/>
                </a:solidFill>
                <a:latin typeface="Times New Roman"/>
                <a:cs typeface="Times New Roman"/>
              </a:rPr>
              <a:t>First</a:t>
            </a:r>
            <a:r>
              <a:rPr sz="20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Search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3269" y="3566159"/>
            <a:ext cx="126364" cy="65532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Comic Sans MS"/>
                <a:cs typeface="Comic Sans MS"/>
              </a:rPr>
              <a:t>–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9019" y="3544569"/>
            <a:ext cx="335280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Implemented with STACK (LIFO)  </a:t>
            </a:r>
            <a:r>
              <a:rPr sz="1800" dirty="0">
                <a:latin typeface="Times New Roman"/>
                <a:cs typeface="Times New Roman"/>
              </a:rPr>
              <a:t>Wander away </a:t>
            </a:r>
            <a:r>
              <a:rPr sz="1800" spc="-5" dirty="0">
                <a:latin typeface="Times New Roman"/>
                <a:cs typeface="Times New Roman"/>
              </a:rPr>
              <a:t>(“lost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cyberspace”)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739" y="374650"/>
            <a:ext cx="54317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</a:t>
            </a:r>
            <a:r>
              <a:rPr spc="-5" dirty="0"/>
              <a:t>crawler </a:t>
            </a:r>
            <a:r>
              <a:rPr dirty="0"/>
              <a:t>ethics</a:t>
            </a:r>
            <a:r>
              <a:rPr spc="-8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069" y="1140459"/>
            <a:ext cx="7570470" cy="410845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4965" marR="585470" indent="-342900">
              <a:lnSpc>
                <a:spcPts val="2830"/>
              </a:lnSpc>
              <a:spcBef>
                <a:spcPts val="63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Is compliance with </a:t>
            </a:r>
            <a:r>
              <a:rPr sz="2800" dirty="0">
                <a:latin typeface="Times New Roman"/>
                <a:cs typeface="Times New Roman"/>
              </a:rPr>
              <a:t>robot exclusion a </a:t>
            </a:r>
            <a:r>
              <a:rPr sz="2800" spc="-10" dirty="0">
                <a:latin typeface="Times New Roman"/>
                <a:cs typeface="Times New Roman"/>
              </a:rPr>
              <a:t>matter </a:t>
            </a:r>
            <a:r>
              <a:rPr sz="2800" dirty="0">
                <a:latin typeface="Times New Roman"/>
                <a:cs typeface="Times New Roman"/>
              </a:rPr>
              <a:t>of  </a:t>
            </a:r>
            <a:r>
              <a:rPr sz="2800" spc="-5" dirty="0">
                <a:latin typeface="Times New Roman"/>
                <a:cs typeface="Times New Roman"/>
              </a:rPr>
              <a:t>law?</a:t>
            </a:r>
            <a:endParaRPr sz="28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ts val="2430"/>
              </a:lnSpc>
              <a:spcBef>
                <a:spcPts val="61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No! Compliance </a:t>
            </a:r>
            <a:r>
              <a:rPr sz="2400" dirty="0">
                <a:latin typeface="Times New Roman"/>
                <a:cs typeface="Times New Roman"/>
              </a:rPr>
              <a:t>is voluntary, but if you do not </a:t>
            </a:r>
            <a:r>
              <a:rPr sz="2400" spc="-5" dirty="0">
                <a:latin typeface="Times New Roman"/>
                <a:cs typeface="Times New Roman"/>
              </a:rPr>
              <a:t>comply,  </a:t>
            </a:r>
            <a:r>
              <a:rPr sz="2400" dirty="0">
                <a:latin typeface="Times New Roman"/>
                <a:cs typeface="Times New Roman"/>
              </a:rPr>
              <a:t>you </a:t>
            </a:r>
            <a:r>
              <a:rPr sz="2400" spc="-10" dirty="0">
                <a:latin typeface="Times New Roman"/>
                <a:cs typeface="Times New Roman"/>
              </a:rPr>
              <a:t>may </a:t>
            </a:r>
            <a:r>
              <a:rPr sz="2400" dirty="0">
                <a:latin typeface="Times New Roman"/>
                <a:cs typeface="Times New Roman"/>
              </a:rPr>
              <a:t>be blocked</a:t>
            </a:r>
            <a:endParaRPr sz="2400">
              <a:latin typeface="Times New Roman"/>
              <a:cs typeface="Times New Roman"/>
            </a:endParaRPr>
          </a:p>
          <a:p>
            <a:pPr marL="755015" marR="41275" lvl="1" indent="-285750">
              <a:lnSpc>
                <a:spcPts val="2430"/>
              </a:lnSpc>
              <a:spcBef>
                <a:spcPts val="60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Someone </a:t>
            </a:r>
            <a:r>
              <a:rPr sz="2400" dirty="0">
                <a:latin typeface="Times New Roman"/>
                <a:cs typeface="Times New Roman"/>
              </a:rPr>
              <a:t>(unsuccessfully) sued Internet Archive over a  robots.txt related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issue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4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Some crawlers </a:t>
            </a:r>
            <a:r>
              <a:rPr sz="2800" dirty="0">
                <a:latin typeface="Times New Roman"/>
                <a:cs typeface="Times New Roman"/>
              </a:rPr>
              <a:t>disguise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themselves</a:t>
            </a:r>
            <a:endParaRPr sz="28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6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Using </a:t>
            </a:r>
            <a:r>
              <a:rPr sz="2400" dirty="0">
                <a:latin typeface="Times New Roman"/>
                <a:cs typeface="Times New Roman"/>
              </a:rPr>
              <a:t>false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User-Agent</a:t>
            </a:r>
            <a:endParaRPr sz="2400">
              <a:latin typeface="Times New Roman"/>
              <a:cs typeface="Times New Roman"/>
            </a:endParaRPr>
          </a:p>
          <a:p>
            <a:pPr marL="755015" marR="1333500" lvl="1" indent="-285750">
              <a:lnSpc>
                <a:spcPts val="2430"/>
              </a:lnSpc>
              <a:spcBef>
                <a:spcPts val="60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Randomizing </a:t>
            </a:r>
            <a:r>
              <a:rPr sz="2400" dirty="0">
                <a:latin typeface="Times New Roman"/>
                <a:cs typeface="Times New Roman"/>
              </a:rPr>
              <a:t>access frequency to look like a  </a:t>
            </a:r>
            <a:r>
              <a:rPr sz="2400" spc="-5" dirty="0">
                <a:latin typeface="Times New Roman"/>
                <a:cs typeface="Times New Roman"/>
              </a:rPr>
              <a:t>human/browser</a:t>
            </a:r>
            <a:endParaRPr sz="2400">
              <a:latin typeface="Times New Roman"/>
              <a:cs typeface="Times New Roman"/>
            </a:endParaRPr>
          </a:p>
          <a:p>
            <a:pPr marL="755650" lvl="1" indent="-286385">
              <a:lnSpc>
                <a:spcPct val="100000"/>
              </a:lnSpc>
              <a:spcBef>
                <a:spcPts val="13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Example: </a:t>
            </a:r>
            <a:r>
              <a:rPr sz="2400" dirty="0">
                <a:latin typeface="Times New Roman"/>
                <a:cs typeface="Times New Roman"/>
              </a:rPr>
              <a:t>click </a:t>
            </a:r>
            <a:r>
              <a:rPr sz="2400" spc="-5" dirty="0">
                <a:latin typeface="Times New Roman"/>
                <a:cs typeface="Times New Roman"/>
              </a:rPr>
              <a:t>fraud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739" y="527050"/>
            <a:ext cx="54317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 </a:t>
            </a:r>
            <a:r>
              <a:rPr spc="-5" dirty="0"/>
              <a:t>crawler </a:t>
            </a:r>
            <a:r>
              <a:rPr dirty="0"/>
              <a:t>ethics</a:t>
            </a:r>
            <a:r>
              <a:rPr spc="-8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381547"/>
            <a:ext cx="7536815" cy="349821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Servers can </a:t>
            </a:r>
            <a:r>
              <a:rPr sz="2800" dirty="0">
                <a:latin typeface="Times New Roman"/>
                <a:cs typeface="Times New Roman"/>
              </a:rPr>
              <a:t>disguise </a:t>
            </a:r>
            <a:r>
              <a:rPr sz="2800" spc="-5" dirty="0">
                <a:latin typeface="Times New Roman"/>
                <a:cs typeface="Times New Roman"/>
              </a:rPr>
              <a:t>themselves,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too</a:t>
            </a:r>
          </a:p>
          <a:p>
            <a:pPr marL="755015" marR="601980" lvl="1" indent="-285750">
              <a:lnSpc>
                <a:spcPts val="2700"/>
              </a:lnSpc>
              <a:spcBef>
                <a:spcPts val="67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Cloaking</a:t>
            </a:r>
            <a:r>
              <a:rPr sz="2400" spc="-5" dirty="0">
                <a:latin typeface="Times New Roman"/>
                <a:cs typeface="Times New Roman"/>
              </a:rPr>
              <a:t>: </a:t>
            </a:r>
            <a:r>
              <a:rPr sz="2400" dirty="0">
                <a:latin typeface="Times New Roman"/>
                <a:cs typeface="Times New Roman"/>
              </a:rPr>
              <a:t>present </a:t>
            </a:r>
            <a:r>
              <a:rPr sz="2400" spc="-5" dirty="0">
                <a:latin typeface="Times New Roman"/>
                <a:cs typeface="Times New Roman"/>
              </a:rPr>
              <a:t>different </a:t>
            </a:r>
            <a:r>
              <a:rPr sz="2400" dirty="0">
                <a:latin typeface="Times New Roman"/>
                <a:cs typeface="Times New Roman"/>
              </a:rPr>
              <a:t>content based on User-  </a:t>
            </a:r>
            <a:r>
              <a:rPr sz="2400" spc="-5" dirty="0">
                <a:latin typeface="Times New Roman"/>
                <a:cs typeface="Times New Roman"/>
              </a:rPr>
              <a:t>Agent</a:t>
            </a:r>
            <a:endParaRPr sz="2400" dirty="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ts val="2700"/>
              </a:lnSpc>
              <a:spcBef>
                <a:spcPts val="600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E.g. stuff </a:t>
            </a:r>
            <a:r>
              <a:rPr sz="2400" dirty="0">
                <a:latin typeface="Times New Roman"/>
                <a:cs typeface="Times New Roman"/>
              </a:rPr>
              <a:t>keywords on version of page </a:t>
            </a:r>
            <a:r>
              <a:rPr sz="2400" spc="-5" dirty="0">
                <a:latin typeface="Times New Roman"/>
                <a:cs typeface="Times New Roman"/>
              </a:rPr>
              <a:t>shown </a:t>
            </a:r>
            <a:r>
              <a:rPr sz="2400" dirty="0">
                <a:latin typeface="Times New Roman"/>
                <a:cs typeface="Times New Roman"/>
              </a:rPr>
              <a:t>to search  engine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crawler</a:t>
            </a:r>
          </a:p>
          <a:p>
            <a:pPr marL="755015" marR="311150" lvl="1" indent="-285750">
              <a:lnSpc>
                <a:spcPct val="93900"/>
              </a:lnSpc>
              <a:spcBef>
                <a:spcPts val="535"/>
              </a:spcBef>
              <a:buFont typeface="Comic Sans MS"/>
              <a:buChar char="–"/>
              <a:tabLst>
                <a:tab pos="755015" algn="l"/>
                <a:tab pos="755650" algn="l"/>
              </a:tabLst>
            </a:pPr>
            <a:r>
              <a:rPr sz="2400" dirty="0">
                <a:latin typeface="Times New Roman"/>
                <a:cs typeface="Times New Roman"/>
              </a:rPr>
              <a:t>Search engines do not look kindly on this type of  </a:t>
            </a:r>
            <a:r>
              <a:rPr sz="2400" spc="-5" dirty="0">
                <a:latin typeface="Times New Roman"/>
                <a:cs typeface="Times New Roman"/>
              </a:rPr>
              <a:t>“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spamdexing</a:t>
            </a:r>
            <a:r>
              <a:rPr sz="2400" spc="-5" dirty="0">
                <a:latin typeface="Times New Roman"/>
                <a:cs typeface="Times New Roman"/>
              </a:rPr>
              <a:t>”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remove </a:t>
            </a:r>
            <a:r>
              <a:rPr sz="2400" dirty="0">
                <a:latin typeface="Times New Roman"/>
                <a:cs typeface="Times New Roman"/>
              </a:rPr>
              <a:t>from their index sites that  </a:t>
            </a:r>
            <a:r>
              <a:rPr sz="2400" spc="-5" dirty="0">
                <a:latin typeface="Times New Roman"/>
                <a:cs typeface="Times New Roman"/>
              </a:rPr>
              <a:t>perform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abuse</a:t>
            </a:r>
          </a:p>
          <a:p>
            <a:pPr marL="1155700" lvl="2" indent="-228600">
              <a:lnSpc>
                <a:spcPct val="100000"/>
              </a:lnSpc>
              <a:spcBef>
                <a:spcPts val="360"/>
              </a:spcBef>
              <a:buFont typeface="Comic Sans MS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Times New Roman"/>
                <a:cs typeface="Times New Roman"/>
              </a:rPr>
              <a:t>Case </a:t>
            </a:r>
            <a:r>
              <a:rPr sz="2000" spc="5" dirty="0">
                <a:latin typeface="Times New Roman"/>
                <a:cs typeface="Times New Roman"/>
              </a:rPr>
              <a:t>of 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bmw.de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made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2100" y="449579"/>
            <a:ext cx="58959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Gray areas for crawler</a:t>
            </a:r>
            <a:r>
              <a:rPr spc="-25" dirty="0"/>
              <a:t> </a:t>
            </a:r>
            <a:r>
              <a:rPr dirty="0"/>
              <a:t>ethics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369059"/>
            <a:ext cx="7534275" cy="3389629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4965" marR="5080" indent="-342900">
              <a:lnSpc>
                <a:spcPts val="2830"/>
              </a:lnSpc>
              <a:spcBef>
                <a:spcPts val="63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If </a:t>
            </a:r>
            <a:r>
              <a:rPr sz="2800" dirty="0">
                <a:latin typeface="Times New Roman"/>
                <a:cs typeface="Times New Roman"/>
              </a:rPr>
              <a:t>you </a:t>
            </a:r>
            <a:r>
              <a:rPr sz="2800" spc="-5" dirty="0">
                <a:latin typeface="Times New Roman"/>
                <a:cs typeface="Times New Roman"/>
              </a:rPr>
              <a:t>write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crawler </a:t>
            </a:r>
            <a:r>
              <a:rPr sz="2800" dirty="0">
                <a:latin typeface="Times New Roman"/>
                <a:cs typeface="Times New Roman"/>
              </a:rPr>
              <a:t>that unwillingly follows  links to </a:t>
            </a:r>
            <a:r>
              <a:rPr sz="2800" spc="-5" dirty="0">
                <a:latin typeface="Times New Roman"/>
                <a:cs typeface="Times New Roman"/>
              </a:rPr>
              <a:t>ads, are </a:t>
            </a:r>
            <a:r>
              <a:rPr sz="2800" dirty="0">
                <a:latin typeface="Times New Roman"/>
                <a:cs typeface="Times New Roman"/>
              </a:rPr>
              <a:t>you just being </a:t>
            </a:r>
            <a:r>
              <a:rPr sz="2800" spc="-5" dirty="0">
                <a:latin typeface="Times New Roman"/>
                <a:cs typeface="Times New Roman"/>
              </a:rPr>
              <a:t>careless, </a:t>
            </a:r>
            <a:r>
              <a:rPr sz="2800" spc="5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  violating </a:t>
            </a:r>
            <a:r>
              <a:rPr sz="2800" spc="-5" dirty="0">
                <a:latin typeface="Times New Roman"/>
                <a:cs typeface="Times New Roman"/>
              </a:rPr>
              <a:t>terms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service, </a:t>
            </a:r>
            <a:r>
              <a:rPr sz="2800" spc="5" dirty="0">
                <a:latin typeface="Times New Roman"/>
                <a:cs typeface="Times New Roman"/>
              </a:rPr>
              <a:t>or </a:t>
            </a:r>
            <a:r>
              <a:rPr sz="2800" spc="-5" dirty="0">
                <a:latin typeface="Times New Roman"/>
                <a:cs typeface="Times New Roman"/>
              </a:rPr>
              <a:t>are </a:t>
            </a:r>
            <a:r>
              <a:rPr sz="2800" dirty="0">
                <a:latin typeface="Times New Roman"/>
                <a:cs typeface="Times New Roman"/>
              </a:rPr>
              <a:t>you violating the  </a:t>
            </a:r>
            <a:r>
              <a:rPr sz="2800" spc="-5" dirty="0">
                <a:latin typeface="Times New Roman"/>
                <a:cs typeface="Times New Roman"/>
              </a:rPr>
              <a:t>law </a:t>
            </a:r>
            <a:r>
              <a:rPr sz="2800" dirty="0">
                <a:latin typeface="Times New Roman"/>
                <a:cs typeface="Times New Roman"/>
              </a:rPr>
              <a:t>by </a:t>
            </a:r>
            <a:r>
              <a:rPr sz="2800" spc="-5" dirty="0">
                <a:latin typeface="Times New Roman"/>
                <a:cs typeface="Times New Roman"/>
              </a:rPr>
              <a:t>defrauding advertisers?</a:t>
            </a:r>
            <a:endParaRPr sz="2800">
              <a:latin typeface="Times New Roman"/>
              <a:cs typeface="Times New Roman"/>
            </a:endParaRPr>
          </a:p>
          <a:p>
            <a:pPr marL="755015" marR="20955" indent="-285750">
              <a:lnSpc>
                <a:spcPts val="2430"/>
              </a:lnSpc>
              <a:spcBef>
                <a:spcPts val="610"/>
              </a:spcBef>
              <a:tabLst>
                <a:tab pos="755015" algn="l"/>
              </a:tabLst>
            </a:pPr>
            <a:r>
              <a:rPr sz="3600" baseline="-3472" dirty="0">
                <a:latin typeface="Comic Sans MS"/>
                <a:cs typeface="Comic Sans MS"/>
              </a:rPr>
              <a:t>–	</a:t>
            </a:r>
            <a:r>
              <a:rPr sz="2400" dirty="0">
                <a:latin typeface="Times New Roman"/>
                <a:cs typeface="Times New Roman"/>
              </a:rPr>
              <a:t>Is non-compliance with </a:t>
            </a:r>
            <a:r>
              <a:rPr sz="2400" spc="-5" dirty="0">
                <a:latin typeface="Times New Roman"/>
                <a:cs typeface="Times New Roman"/>
              </a:rPr>
              <a:t>Google’s </a:t>
            </a:r>
            <a:r>
              <a:rPr sz="2400" dirty="0">
                <a:latin typeface="Times New Roman"/>
                <a:cs typeface="Times New Roman"/>
              </a:rPr>
              <a:t>robots.txt in this case  equivalent to click</a:t>
            </a:r>
            <a:r>
              <a:rPr sz="2400" spc="-5" dirty="0">
                <a:latin typeface="Times New Roman"/>
                <a:cs typeface="Times New Roman"/>
              </a:rPr>
              <a:t> fraud?</a:t>
            </a:r>
            <a:endParaRPr sz="2400">
              <a:latin typeface="Times New Roman"/>
              <a:cs typeface="Times New Roman"/>
            </a:endParaRPr>
          </a:p>
          <a:p>
            <a:pPr marL="354965" marR="565785" indent="-342900">
              <a:lnSpc>
                <a:spcPts val="2830"/>
              </a:lnSpc>
              <a:spcBef>
                <a:spcPts val="68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If </a:t>
            </a:r>
            <a:r>
              <a:rPr sz="2800" dirty="0">
                <a:latin typeface="Times New Roman"/>
                <a:cs typeface="Times New Roman"/>
              </a:rPr>
              <a:t>you </a:t>
            </a:r>
            <a:r>
              <a:rPr sz="2800" spc="-5" dirty="0">
                <a:latin typeface="Times New Roman"/>
                <a:cs typeface="Times New Roman"/>
              </a:rPr>
              <a:t>write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browser extension that performs  </a:t>
            </a:r>
            <a:r>
              <a:rPr sz="2800" spc="-10" dirty="0">
                <a:latin typeface="Times New Roman"/>
                <a:cs typeface="Times New Roman"/>
              </a:rPr>
              <a:t>some </a:t>
            </a:r>
            <a:r>
              <a:rPr sz="2800" dirty="0">
                <a:latin typeface="Times New Roman"/>
                <a:cs typeface="Times New Roman"/>
              </a:rPr>
              <a:t>useful </a:t>
            </a:r>
            <a:r>
              <a:rPr sz="2800" spc="-5" dirty="0">
                <a:latin typeface="Times New Roman"/>
                <a:cs typeface="Times New Roman"/>
              </a:rPr>
              <a:t>service, </a:t>
            </a:r>
            <a:r>
              <a:rPr sz="2800" dirty="0">
                <a:latin typeface="Times New Roman"/>
                <a:cs typeface="Times New Roman"/>
              </a:rPr>
              <a:t>should you </a:t>
            </a:r>
            <a:r>
              <a:rPr sz="2800" spc="-5" dirty="0">
                <a:latin typeface="Times New Roman"/>
                <a:cs typeface="Times New Roman"/>
              </a:rPr>
              <a:t>comply with  </a:t>
            </a:r>
            <a:r>
              <a:rPr sz="2800" dirty="0">
                <a:latin typeface="Times New Roman"/>
                <a:cs typeface="Times New Roman"/>
              </a:rPr>
              <a:t>robot exclusion?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</a:t>
            </a:r>
            <a:r>
              <a:rPr spc="10" dirty="0"/>
              <a:t>u</a:t>
            </a:r>
            <a:r>
              <a:rPr dirty="0"/>
              <a:t>t</a:t>
            </a:r>
            <a:r>
              <a:rPr spc="5" dirty="0"/>
              <a:t>li</a:t>
            </a:r>
            <a:r>
              <a:rPr dirty="0"/>
              <a:t>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264919"/>
            <a:ext cx="143510" cy="29591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0066FF"/>
                </a:solidFill>
                <a:latin typeface="Comic Sans MS"/>
                <a:cs typeface="Comic Sans MS"/>
              </a:rPr>
              <a:t>•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169" y="1244600"/>
            <a:ext cx="5215255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440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Motivation and </a:t>
            </a:r>
            <a:r>
              <a:rPr sz="2400" spc="-5" dirty="0">
                <a:latin typeface="Times New Roman"/>
                <a:cs typeface="Times New Roman"/>
              </a:rPr>
              <a:t>taxonomy of </a:t>
            </a:r>
            <a:r>
              <a:rPr sz="2400" dirty="0">
                <a:latin typeface="Times New Roman"/>
                <a:cs typeface="Times New Roman"/>
              </a:rPr>
              <a:t>crawlers  Basic crawlers </a:t>
            </a:r>
            <a:r>
              <a:rPr sz="2400" spc="-5" dirty="0">
                <a:latin typeface="Times New Roman"/>
                <a:cs typeface="Times New Roman"/>
              </a:rPr>
              <a:t>and implementation </a:t>
            </a:r>
            <a:r>
              <a:rPr sz="2400" dirty="0">
                <a:latin typeface="Times New Roman"/>
                <a:cs typeface="Times New Roman"/>
              </a:rPr>
              <a:t>issues  Universal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crawlers</a:t>
            </a:r>
            <a:endParaRPr sz="2400">
              <a:latin typeface="Times New Roman"/>
              <a:cs typeface="Times New Roman"/>
            </a:endParaRPr>
          </a:p>
          <a:p>
            <a:pPr marL="12700" marR="5080">
              <a:lnSpc>
                <a:spcPct val="114599"/>
              </a:lnSpc>
            </a:pPr>
            <a:r>
              <a:rPr sz="2400" dirty="0">
                <a:latin typeface="Times New Roman"/>
                <a:cs typeface="Times New Roman"/>
              </a:rPr>
              <a:t>Preferential </a:t>
            </a:r>
            <a:r>
              <a:rPr sz="2400" spc="-5" dirty="0">
                <a:latin typeface="Times New Roman"/>
                <a:cs typeface="Times New Roman"/>
              </a:rPr>
              <a:t>(focused </a:t>
            </a:r>
            <a:r>
              <a:rPr sz="2400" dirty="0">
                <a:latin typeface="Times New Roman"/>
                <a:cs typeface="Times New Roman"/>
              </a:rPr>
              <a:t>and topical) crawlers  Evaluation of preferential crawlers  </a:t>
            </a:r>
            <a:r>
              <a:rPr sz="2400" spc="-5" dirty="0">
                <a:latin typeface="Times New Roman"/>
                <a:cs typeface="Times New Roman"/>
              </a:rPr>
              <a:t>Crawler </a:t>
            </a:r>
            <a:r>
              <a:rPr sz="2400" dirty="0">
                <a:latin typeface="Times New Roman"/>
                <a:cs typeface="Times New Roman"/>
              </a:rPr>
              <a:t>ethics and conflicts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New</a:t>
            </a:r>
            <a:r>
              <a:rPr sz="2400" spc="-10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66FF"/>
                </a:solidFill>
                <a:latin typeface="Times New Roman"/>
                <a:cs typeface="Times New Roman"/>
              </a:rPr>
              <a:t>developments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409" y="245109"/>
            <a:ext cx="8430895" cy="119761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343150" marR="5080" indent="-2330450">
              <a:lnSpc>
                <a:spcPts val="4430"/>
              </a:lnSpc>
              <a:spcBef>
                <a:spcPts val="555"/>
              </a:spcBef>
            </a:pPr>
            <a:r>
              <a:rPr spc="-5" dirty="0"/>
              <a:t>New </a:t>
            </a:r>
            <a:r>
              <a:rPr dirty="0"/>
              <a:t>developments: social, collaborative,  federated</a:t>
            </a:r>
            <a:r>
              <a:rPr spc="-5" dirty="0"/>
              <a:t> crawlers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3269" y="1742440"/>
            <a:ext cx="7414259" cy="32537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4965" marR="5080" indent="-342900">
              <a:lnSpc>
                <a:spcPts val="3190"/>
              </a:lnSpc>
              <a:spcBef>
                <a:spcPts val="74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Idea</a:t>
            </a:r>
            <a:r>
              <a:rPr sz="3200" dirty="0">
                <a:latin typeface="Times New Roman"/>
                <a:cs typeface="Times New Roman"/>
              </a:rPr>
              <a:t>: go beyond </a:t>
            </a:r>
            <a:r>
              <a:rPr sz="3200" spc="-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“one-fits-all” model of </a:t>
            </a:r>
            <a:r>
              <a:rPr sz="3200" dirty="0">
                <a:solidFill>
                  <a:srgbClr val="0066FF"/>
                </a:solidFill>
                <a:latin typeface="Times New Roman"/>
                <a:cs typeface="Times New Roman"/>
              </a:rPr>
              <a:t> centralized search</a:t>
            </a:r>
            <a:r>
              <a:rPr sz="3200" spc="5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6FF"/>
                </a:solidFill>
                <a:latin typeface="Times New Roman"/>
                <a:cs typeface="Times New Roman"/>
              </a:rPr>
              <a:t>engines</a:t>
            </a:r>
            <a:endParaRPr sz="3200">
              <a:latin typeface="Times New Roman"/>
              <a:cs typeface="Times New Roman"/>
            </a:endParaRPr>
          </a:p>
          <a:p>
            <a:pPr marL="354965" marR="897255" indent="-342900">
              <a:lnSpc>
                <a:spcPts val="3200"/>
              </a:lnSpc>
              <a:spcBef>
                <a:spcPts val="805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Extend the </a:t>
            </a:r>
            <a:r>
              <a:rPr sz="3200" spc="5" dirty="0">
                <a:latin typeface="Times New Roman"/>
                <a:cs typeface="Times New Roman"/>
              </a:rPr>
              <a:t>search </a:t>
            </a:r>
            <a:r>
              <a:rPr sz="3200" dirty="0">
                <a:latin typeface="Times New Roman"/>
                <a:cs typeface="Times New Roman"/>
              </a:rPr>
              <a:t>task to </a:t>
            </a:r>
            <a:r>
              <a:rPr sz="3200" spc="5" dirty="0">
                <a:latin typeface="Times New Roman"/>
                <a:cs typeface="Times New Roman"/>
              </a:rPr>
              <a:t>anyone, and </a:t>
            </a:r>
            <a:r>
              <a:rPr sz="3200" spc="5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6FF"/>
                </a:solidFill>
                <a:latin typeface="Times New Roman"/>
                <a:cs typeface="Times New Roman"/>
              </a:rPr>
              <a:t>distribute the crawling</a:t>
            </a:r>
            <a:r>
              <a:rPr sz="3200" spc="15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66FF"/>
                </a:solidFill>
                <a:latin typeface="Times New Roman"/>
                <a:cs typeface="Times New Roman"/>
              </a:rPr>
              <a:t>task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Each search engine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dirty="0">
                <a:solidFill>
                  <a:srgbClr val="0066FF"/>
                </a:solidFill>
                <a:latin typeface="Times New Roman"/>
                <a:cs typeface="Times New Roman"/>
              </a:rPr>
              <a:t>peer</a:t>
            </a:r>
            <a:r>
              <a:rPr sz="3200" spc="40" dirty="0">
                <a:solidFill>
                  <a:srgbClr val="0066FF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66FF"/>
                </a:solidFill>
                <a:latin typeface="Times New Roman"/>
                <a:cs typeface="Times New Roman"/>
              </a:rPr>
              <a:t>agent</a:t>
            </a:r>
            <a:endParaRPr sz="3200">
              <a:latin typeface="Times New Roman"/>
              <a:cs typeface="Times New Roman"/>
            </a:endParaRPr>
          </a:p>
          <a:p>
            <a:pPr marL="354965" marR="219075" indent="-342900">
              <a:lnSpc>
                <a:spcPts val="3200"/>
              </a:lnSpc>
              <a:spcBef>
                <a:spcPts val="790"/>
              </a:spcBef>
              <a:buFont typeface="Comic Sans MS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Agents collaborate by </a:t>
            </a:r>
            <a:r>
              <a:rPr sz="3200" dirty="0">
                <a:solidFill>
                  <a:srgbClr val="0066FF"/>
                </a:solidFill>
                <a:latin typeface="Times New Roman"/>
                <a:cs typeface="Times New Roman"/>
              </a:rPr>
              <a:t>routing queries </a:t>
            </a:r>
            <a:r>
              <a:rPr sz="3200" spc="5" dirty="0">
                <a:solidFill>
                  <a:srgbClr val="0066FF"/>
                </a:solidFill>
                <a:latin typeface="Times New Roman"/>
                <a:cs typeface="Times New Roman"/>
              </a:rPr>
              <a:t>and  </a:t>
            </a:r>
            <a:r>
              <a:rPr sz="3200" dirty="0">
                <a:solidFill>
                  <a:srgbClr val="0066FF"/>
                </a:solidFill>
                <a:latin typeface="Times New Roman"/>
                <a:cs typeface="Times New Roman"/>
              </a:rPr>
              <a:t>results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7179" y="176529"/>
            <a:ext cx="3469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/>
              <a:t>Need </a:t>
            </a:r>
            <a:r>
              <a:rPr sz="3200" dirty="0"/>
              <a:t>crawling</a:t>
            </a:r>
            <a:r>
              <a:rPr sz="3200" spc="-45" dirty="0"/>
              <a:t> </a:t>
            </a:r>
            <a:r>
              <a:rPr sz="3200" dirty="0"/>
              <a:t>code?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57200" y="943609"/>
            <a:ext cx="11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881697"/>
            <a:ext cx="7132320" cy="9398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Times New Roman"/>
                <a:cs typeface="Times New Roman"/>
              </a:rPr>
              <a:t>Reference C implementation of </a:t>
            </a:r>
            <a:r>
              <a:rPr sz="1800" spc="-5" dirty="0">
                <a:latin typeface="Times New Roman"/>
                <a:cs typeface="Times New Roman"/>
              </a:rPr>
              <a:t>HTTP, HTML </a:t>
            </a:r>
            <a:r>
              <a:rPr sz="1800" dirty="0">
                <a:latin typeface="Times New Roman"/>
                <a:cs typeface="Times New Roman"/>
              </a:rPr>
              <a:t>parsing,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etc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300"/>
              </a:spcBef>
              <a:tabLst>
                <a:tab pos="412115" algn="l"/>
              </a:tabLst>
            </a:pPr>
            <a:r>
              <a:rPr sz="2400" baseline="-3472" dirty="0">
                <a:latin typeface="Comic Sans MS"/>
                <a:cs typeface="Comic Sans MS"/>
              </a:rPr>
              <a:t>–	</a:t>
            </a:r>
            <a:r>
              <a:rPr sz="1600" spc="-5" dirty="0">
                <a:latin typeface="Times New Roman"/>
                <a:cs typeface="Times New Roman"/>
              </a:rPr>
              <a:t>w3c-libwww package </a:t>
            </a:r>
            <a:r>
              <a:rPr sz="1600" dirty="0">
                <a:latin typeface="Times New Roman"/>
                <a:cs typeface="Times New Roman"/>
              </a:rPr>
              <a:t>from </a:t>
            </a:r>
            <a:r>
              <a:rPr sz="1600" spc="-5" dirty="0">
                <a:latin typeface="Times New Roman"/>
                <a:cs typeface="Times New Roman"/>
              </a:rPr>
              <a:t>World-Wide Web Consortium: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2"/>
              </a:rPr>
              <a:t>www.w3c.org/Library/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Times New Roman"/>
                <a:cs typeface="Times New Roman"/>
              </a:rPr>
              <a:t>LWP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(Perl)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540509"/>
            <a:ext cx="11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4400" y="1809749"/>
            <a:ext cx="115570" cy="5892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–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–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0150" y="1797049"/>
            <a:ext cx="3988435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http://www.oreilly.com/catalog/perllwp/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http://search.cpan.org/~gaas/libwww-perl-5.804/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2418079"/>
            <a:ext cx="11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100" y="2399029"/>
            <a:ext cx="3416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Open </a:t>
            </a:r>
            <a:r>
              <a:rPr sz="1800" spc="-5" dirty="0">
                <a:latin typeface="Times New Roman"/>
                <a:cs typeface="Times New Roman"/>
              </a:rPr>
              <a:t>source </a:t>
            </a:r>
            <a:r>
              <a:rPr sz="1800" dirty="0">
                <a:latin typeface="Times New Roman"/>
                <a:cs typeface="Times New Roman"/>
              </a:rPr>
              <a:t>crawlers/search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engines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400" y="2689860"/>
            <a:ext cx="115570" cy="114808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dirty="0">
                <a:latin typeface="Comic Sans MS"/>
                <a:cs typeface="Comic Sans MS"/>
              </a:rPr>
              <a:t>–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dirty="0">
                <a:latin typeface="Comic Sans MS"/>
                <a:cs typeface="Comic Sans MS"/>
              </a:rPr>
              <a:t>–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dirty="0">
                <a:latin typeface="Comic Sans MS"/>
                <a:cs typeface="Comic Sans MS"/>
              </a:rPr>
              <a:t>–</a:t>
            </a:r>
            <a:endParaRPr sz="16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dirty="0">
                <a:latin typeface="Comic Sans MS"/>
                <a:cs typeface="Comic Sans MS"/>
              </a:rPr>
              <a:t>–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0150" y="2674619"/>
            <a:ext cx="6078855" cy="114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Nutch: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5"/>
              </a:rPr>
              <a:t>http://www.nutch.org/ </a:t>
            </a:r>
            <a:r>
              <a:rPr sz="1600" spc="-5" dirty="0">
                <a:latin typeface="Times New Roman"/>
                <a:cs typeface="Times New Roman"/>
              </a:rPr>
              <a:t>(Jakarta Lucene: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jakarta.apache.org/lucene/</a:t>
            </a:r>
            <a:r>
              <a:rPr sz="1600" spc="-5" dirty="0">
                <a:latin typeface="Times New Roman"/>
                <a:cs typeface="Times New Roman"/>
              </a:rPr>
              <a:t>)  Heretrix: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http://crawler.archive.org/</a:t>
            </a:r>
            <a:endParaRPr sz="1600">
              <a:latin typeface="Times New Roman"/>
              <a:cs typeface="Times New Roman"/>
            </a:endParaRPr>
          </a:p>
          <a:p>
            <a:pPr marL="12700" marR="2630170">
              <a:lnSpc>
                <a:spcPct val="115100"/>
              </a:lnSpc>
            </a:pPr>
            <a:r>
              <a:rPr sz="1600" spc="-10" dirty="0">
                <a:latin typeface="Times New Roman"/>
                <a:cs typeface="Times New Roman"/>
              </a:rPr>
              <a:t>WIRE: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8"/>
              </a:rPr>
              <a:t>http://www.cwr.cl/projects/WIRE/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Terrier: 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9"/>
              </a:rPr>
              <a:t>http://ir.dcs.gla.ac.uk/terrier/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7200" y="3856990"/>
            <a:ext cx="11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0100" y="3795077"/>
            <a:ext cx="4569460" cy="6248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Times New Roman"/>
                <a:cs typeface="Times New Roman"/>
              </a:rPr>
              <a:t>Open </a:t>
            </a:r>
            <a:r>
              <a:rPr sz="1800" spc="-5" dirty="0">
                <a:latin typeface="Times New Roman"/>
                <a:cs typeface="Times New Roman"/>
              </a:rPr>
              <a:t>source </a:t>
            </a:r>
            <a:r>
              <a:rPr sz="1800" dirty="0">
                <a:latin typeface="Times New Roman"/>
                <a:cs typeface="Times New Roman"/>
              </a:rPr>
              <a:t>topical crawlers, </a:t>
            </a:r>
            <a:r>
              <a:rPr sz="1800" spc="-5" dirty="0">
                <a:latin typeface="Times New Roman"/>
                <a:cs typeface="Times New Roman"/>
              </a:rPr>
              <a:t>Best-First-N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(Java)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300"/>
              </a:spcBef>
              <a:tabLst>
                <a:tab pos="412115" algn="l"/>
              </a:tabLst>
            </a:pPr>
            <a:r>
              <a:rPr sz="2400" baseline="-3472" dirty="0">
                <a:solidFill>
                  <a:srgbClr val="FF0000"/>
                </a:solidFill>
                <a:latin typeface="Comic Sans MS"/>
                <a:cs typeface="Comic Sans MS"/>
              </a:rPr>
              <a:t>–	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10"/>
              </a:rPr>
              <a:t>http://informatics.indiana.edu/fil/IS/JavaCrawlers/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7200" y="4453890"/>
            <a:ext cx="11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/>
                <a:cs typeface="Comic Sans MS"/>
              </a:rPr>
              <a:t>•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0100" y="4391977"/>
            <a:ext cx="4500880" cy="6248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latin typeface="Times New Roman"/>
                <a:cs typeface="Times New Roman"/>
              </a:rPr>
              <a:t>Evaluation </a:t>
            </a:r>
            <a:r>
              <a:rPr sz="1800" spc="-5" dirty="0">
                <a:latin typeface="Times New Roman"/>
                <a:cs typeface="Times New Roman"/>
              </a:rPr>
              <a:t>framework </a:t>
            </a:r>
            <a:r>
              <a:rPr sz="1800" dirty="0">
                <a:latin typeface="Times New Roman"/>
                <a:cs typeface="Times New Roman"/>
              </a:rPr>
              <a:t>for topical crawlers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(Perl)</a:t>
            </a:r>
            <a:endParaRPr sz="18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300"/>
              </a:spcBef>
              <a:tabLst>
                <a:tab pos="412115" algn="l"/>
              </a:tabLst>
            </a:pPr>
            <a:r>
              <a:rPr sz="2400" baseline="-3472" dirty="0">
                <a:solidFill>
                  <a:srgbClr val="FF0000"/>
                </a:solidFill>
                <a:latin typeface="Comic Sans MS"/>
                <a:cs typeface="Comic Sans MS"/>
              </a:rPr>
              <a:t>–	</a:t>
            </a:r>
            <a:r>
              <a:rPr sz="1600" spc="-5" dirty="0">
                <a:solidFill>
                  <a:srgbClr val="FF0000"/>
                </a:solidFill>
                <a:latin typeface="Times New Roman"/>
                <a:cs typeface="Times New Roman"/>
                <a:hlinkClick r:id="rId11"/>
              </a:rPr>
              <a:t>http://informatics.indiana.edu/fil/IS/Framework/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2862F5A49214EB1A32927D565AA61" ma:contentTypeVersion="7" ma:contentTypeDescription="Create a new document." ma:contentTypeScope="" ma:versionID="95ed923185f8fd108d9c0e9bde8c0716">
  <xsd:schema xmlns:xsd="http://www.w3.org/2001/XMLSchema" xmlns:xs="http://www.w3.org/2001/XMLSchema" xmlns:p="http://schemas.microsoft.com/office/2006/metadata/properties" xmlns:ns2="82374d3d-c7f0-4c67-9df0-83f04a7f88ad" xmlns:ns3="2c4d6d5c-dd3b-42ff-9982-61cd752b348c" targetNamespace="http://schemas.microsoft.com/office/2006/metadata/properties" ma:root="true" ma:fieldsID="66a13af9e3239e7a1594d7421c5cba8c" ns2:_="" ns3:_="">
    <xsd:import namespace="82374d3d-c7f0-4c67-9df0-83f04a7f88ad"/>
    <xsd:import namespace="2c4d6d5c-dd3b-42ff-9982-61cd752b3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74d3d-c7f0-4c67-9df0-83f04a7f8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d6d5c-dd3b-42ff-9982-61cd752b348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9b79846-4284-4b81-af6f-47f48b2efa47}" ma:internalName="TaxCatchAll" ma:showField="CatchAllData" ma:web="2c4d6d5c-dd3b-42ff-9982-61cd752b34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4d6d5c-dd3b-42ff-9982-61cd752b348c" xsi:nil="true"/>
    <lcf76f155ced4ddcb4097134ff3c332f xmlns="82374d3d-c7f0-4c67-9df0-83f04a7f88a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87F0880-0DB1-497A-85C8-6072C15FF424}"/>
</file>

<file path=customXml/itemProps2.xml><?xml version="1.0" encoding="utf-8"?>
<ds:datastoreItem xmlns:ds="http://schemas.openxmlformats.org/officeDocument/2006/customXml" ds:itemID="{CA3BDFD5-0E11-4812-9DE7-256EDC4A2616}"/>
</file>

<file path=customXml/itemProps3.xml><?xml version="1.0" encoding="utf-8"?>
<ds:datastoreItem xmlns:ds="http://schemas.openxmlformats.org/officeDocument/2006/customXml" ds:itemID="{0069DEFC-EC0B-4855-953C-137E36A2343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3896</Words>
  <Application>Microsoft Office PowerPoint</Application>
  <PresentationFormat>On-screen Show (4:3)</PresentationFormat>
  <Paragraphs>672</Paragraphs>
  <Slides>95</Slides>
  <Notes>0</Notes>
  <HiddenSlides>24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MODULE 2   Web Crawling</vt:lpstr>
      <vt:lpstr>Outline</vt:lpstr>
      <vt:lpstr>Many names</vt:lpstr>
      <vt:lpstr>Motivation for crawlers</vt:lpstr>
      <vt:lpstr>PowerPoint Presentation</vt:lpstr>
      <vt:lpstr>PowerPoint Presentation</vt:lpstr>
      <vt:lpstr>Outline</vt:lpstr>
      <vt:lpstr>Basic crawlers</vt:lpstr>
      <vt:lpstr>Graph traversal  (BFS or DFS?)</vt:lpstr>
      <vt:lpstr>PowerPoint Presentation</vt:lpstr>
      <vt:lpstr>PowerPoint Presentation</vt:lpstr>
      <vt:lpstr>PowerPoint Presentation</vt:lpstr>
      <vt:lpstr>Implementation issues</vt:lpstr>
      <vt:lpstr>More implementation issues</vt:lpstr>
      <vt:lpstr>More implementation issues: Parsing</vt:lpstr>
      <vt:lpstr>More implementation issues</vt:lpstr>
      <vt:lpstr>More implementation issues</vt:lpstr>
      <vt:lpstr>More implementation issues</vt:lpstr>
      <vt:lpstr>More implementation issues</vt:lpstr>
      <vt:lpstr>More implementation issues</vt:lpstr>
      <vt:lpstr>More implementation issues</vt:lpstr>
      <vt:lpstr>More implementation issues</vt:lpstr>
      <vt:lpstr>More implementation issues</vt:lpstr>
      <vt:lpstr>Concurrency in Web Crawlers</vt:lpstr>
      <vt:lpstr>Architecture of a  concurrent  crawler</vt:lpstr>
      <vt:lpstr>Concurrent crawlers</vt:lpstr>
      <vt:lpstr>Outline</vt:lpstr>
      <vt:lpstr>Universal crawlers</vt:lpstr>
      <vt:lpstr>Large-scale universal crawlers</vt:lpstr>
      <vt:lpstr>Large-scale crawlers: scalability</vt:lpstr>
      <vt:lpstr>PowerPoint Presentation</vt:lpstr>
      <vt:lpstr>Universal crawlers: Policy</vt:lpstr>
      <vt:lpstr>Maintaining a “fresh” collection</vt:lpstr>
      <vt:lpstr>Estimating page change rates</vt:lpstr>
      <vt:lpstr>Preferential Web Crawlers</vt:lpstr>
      <vt:lpstr>Do we need to crawl the entire Web?</vt:lpstr>
      <vt:lpstr>PowerPoint Presentation</vt:lpstr>
      <vt:lpstr>Outline</vt:lpstr>
      <vt:lpstr>Preferential crawlers</vt:lpstr>
      <vt:lpstr>Preferential crawlers</vt:lpstr>
      <vt:lpstr>PowerPoint Presentation</vt:lpstr>
      <vt:lpstr>Preferential crawling algorithms:  Examples</vt:lpstr>
      <vt:lpstr>Focused crawlers: Basic idea</vt:lpstr>
      <vt:lpstr>Focused crawlers</vt:lpstr>
      <vt:lpstr>Context-focused crawlers</vt:lpstr>
      <vt:lpstr>Topical crawlers</vt:lpstr>
      <vt:lpstr>Topical locality</vt:lpstr>
      <vt:lpstr>PowerPoint Presentation</vt:lpstr>
      <vt:lpstr>Quantifying topical locality</vt:lpstr>
      <vt:lpstr>PowerPoint Presentation</vt:lpstr>
      <vt:lpstr>Topical web crawling for domain-specific resource discovery enhanced by selectively using link-context </vt:lpstr>
      <vt:lpstr>The “link-cluster” conjecture</vt:lpstr>
      <vt:lpstr>Topical locality-inspired tricks for  topical crawlers</vt:lpstr>
      <vt:lpstr>Correlations between different  similarity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Jaccard Similarity</vt:lpstr>
      <vt:lpstr>PowerPoint Presentation</vt:lpstr>
      <vt:lpstr>PowerPoint Presentation</vt:lpstr>
      <vt:lpstr>PowerPoint Presentation</vt:lpstr>
      <vt:lpstr>PowerPoint Presentation</vt:lpstr>
      <vt:lpstr>Naïve Best-First</vt:lpstr>
      <vt:lpstr>Best-first variations</vt:lpstr>
      <vt:lpstr>Link context based on text neighborhood</vt:lpstr>
      <vt:lpstr>Link context based on DOM tree</vt:lpstr>
      <vt:lpstr>DOM context</vt:lpstr>
      <vt:lpstr>Co-citation: hub scores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Evaluation of topical crawlers</vt:lpstr>
      <vt:lpstr>Evaluation  corpus =  Web</vt:lpstr>
      <vt:lpstr>Topics and Targets</vt:lpstr>
      <vt:lpstr>Tasks</vt:lpstr>
      <vt:lpstr>Target based performance measures</vt:lpstr>
      <vt:lpstr>Outline</vt:lpstr>
      <vt:lpstr>Crawler ethics and conflicts</vt:lpstr>
      <vt:lpstr>Crawler etiquette (important!)</vt:lpstr>
      <vt:lpstr>Crawler etiquette (important!)</vt:lpstr>
      <vt:lpstr>More on robot exclusion</vt:lpstr>
      <vt:lpstr>www.apple.com/robots.txt</vt:lpstr>
      <vt:lpstr>www.microsoft.com/robots.txt</vt:lpstr>
      <vt:lpstr>www.springer.com/robots.txt</vt:lpstr>
      <vt:lpstr>More crawler ethics issues</vt:lpstr>
      <vt:lpstr>More crawler ethics issues</vt:lpstr>
      <vt:lpstr>Gray areas for crawler ethics</vt:lpstr>
      <vt:lpstr>Outline</vt:lpstr>
      <vt:lpstr>New developments: social, collaborative,  federated crawlers</vt:lpstr>
      <vt:lpstr>Need crawling code?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Ch. 8: Web Crawling</dc:title>
  <dc:creator>Filippo Menczer</dc:creator>
  <cp:lastModifiedBy>Windows User</cp:lastModifiedBy>
  <cp:revision>52</cp:revision>
  <dcterms:created xsi:type="dcterms:W3CDTF">2021-08-08T08:25:03Z</dcterms:created>
  <dcterms:modified xsi:type="dcterms:W3CDTF">2022-01-27T06:48:39Z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2008-06-13T00:00:00Z</vt:filetime>
  </property>
  <property fmtid="{D5CDD505-2E9C-101B-9397-08002B2CF9AE}" pid="3" name="Creator">
    <vt:lpwstr>Impress</vt:lpwstr>
  </property>
  <property fmtid="{D5CDD505-2E9C-101B-9397-08002B2CF9AE}" pid="4" name="LastSaved">
    <vt:filetime>2021-08-08T00:00:00Z</vt:filetime>
  </property>
  <property fmtid="{D5CDD505-2E9C-101B-9397-08002B2CF9AE}" pid="5" name="ContentTypeId">
    <vt:lpwstr>0x0101007B12862F5A49214EB1A32927D565AA61</vt:lpwstr>
  </property>
</Properties>
</file>